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3"/>
  </p:notesMasterIdLst>
  <p:sldIdLst>
    <p:sldId id="256" r:id="rId5"/>
    <p:sldId id="269" r:id="rId6"/>
    <p:sldId id="267" r:id="rId7"/>
    <p:sldId id="283" r:id="rId8"/>
    <p:sldId id="268" r:id="rId9"/>
    <p:sldId id="270" r:id="rId10"/>
    <p:sldId id="271" r:id="rId11"/>
    <p:sldId id="272" r:id="rId12"/>
    <p:sldId id="273" r:id="rId13"/>
    <p:sldId id="282" r:id="rId14"/>
    <p:sldId id="292" r:id="rId15"/>
    <p:sldId id="293" r:id="rId16"/>
    <p:sldId id="284" r:id="rId17"/>
    <p:sldId id="287" r:id="rId18"/>
    <p:sldId id="285" r:id="rId19"/>
    <p:sldId id="286" r:id="rId20"/>
    <p:sldId id="290" r:id="rId21"/>
    <p:sldId id="291" r:id="rId22"/>
    <p:sldId id="294" r:id="rId23"/>
    <p:sldId id="281" r:id="rId24"/>
    <p:sldId id="279" r:id="rId25"/>
    <p:sldId id="278" r:id="rId26"/>
    <p:sldId id="280" r:id="rId27"/>
    <p:sldId id="276" r:id="rId28"/>
    <p:sldId id="277" r:id="rId29"/>
    <p:sldId id="275" r:id="rId30"/>
    <p:sldId id="274" r:id="rId31"/>
    <p:sldId id="288"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0151C2F-B2BE-6B29-50BE-4CC4B54A8DEF}" name="Wintergerst, Emmanuelle" initials="WE" userId="S::emmanuelle.wintergerst_netapp.com#ext#@ucstaff.onmicrosoft.com::c507feb9-9c66-482c-a9d9-f560c495b70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72FC94-217A-1341-A51D-E411411D4BDB}" v="37" dt="2024-07-17T04:30:22.4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033" autoAdjust="0"/>
  </p:normalViewPr>
  <p:slideViewPr>
    <p:cSldViewPr snapToGrid="0">
      <p:cViewPr>
        <p:scale>
          <a:sx n="66" d="100"/>
          <a:sy n="66" d="100"/>
        </p:scale>
        <p:origin x="408" y="41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8/10/relationships/authors" Target="authors.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oleObject" Target="https://cardinalservicesportal-my.sharepoint.com/personal/brian_rc_cardinalservices_org/Documents/original.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cardinalservicesportal-my.sharepoint.com/personal/brian_rc_cardinalservices_org/Documents/fashion%20cno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cardinalservicesportal-my.sharepoint.com/personal/brian_rc_cardinalservices_org/Documents/fashion%203cnot.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MNIST 2CNOT Variations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Sheet2!$A$1:$A$24</c:f>
              <c:strCache>
                <c:ptCount val="24"/>
                <c:pt idx="0">
                  <c:v>0-1-2-3</c:v>
                </c:pt>
                <c:pt idx="1">
                  <c:v>0-1-3-2</c:v>
                </c:pt>
                <c:pt idx="2">
                  <c:v>0-2-1-3</c:v>
                </c:pt>
                <c:pt idx="3">
                  <c:v>0-2-3-1</c:v>
                </c:pt>
                <c:pt idx="4">
                  <c:v>0-3-1-2</c:v>
                </c:pt>
                <c:pt idx="5">
                  <c:v>0-3-2-1</c:v>
                </c:pt>
                <c:pt idx="6">
                  <c:v>1-0-2-3</c:v>
                </c:pt>
                <c:pt idx="7">
                  <c:v>1-0-3-2</c:v>
                </c:pt>
                <c:pt idx="8">
                  <c:v>1-2-0-3</c:v>
                </c:pt>
                <c:pt idx="9">
                  <c:v>1-2-3-0</c:v>
                </c:pt>
                <c:pt idx="10">
                  <c:v>1-3-0-2</c:v>
                </c:pt>
                <c:pt idx="11">
                  <c:v>1-3-2-0</c:v>
                </c:pt>
                <c:pt idx="12">
                  <c:v>2-0-1-3</c:v>
                </c:pt>
                <c:pt idx="13">
                  <c:v>2-0-3-1</c:v>
                </c:pt>
                <c:pt idx="14">
                  <c:v>2-1-0-3</c:v>
                </c:pt>
                <c:pt idx="15">
                  <c:v>2-1-3-0</c:v>
                </c:pt>
                <c:pt idx="16">
                  <c:v>2-3-0-1</c:v>
                </c:pt>
                <c:pt idx="17">
                  <c:v>2-3-1-0</c:v>
                </c:pt>
                <c:pt idx="18">
                  <c:v>3-0-1-2</c:v>
                </c:pt>
                <c:pt idx="19">
                  <c:v>3-0-2-1</c:v>
                </c:pt>
                <c:pt idx="20">
                  <c:v>3-1-0-2</c:v>
                </c:pt>
                <c:pt idx="21">
                  <c:v>3-1-2-0</c:v>
                </c:pt>
                <c:pt idx="22">
                  <c:v>3-2-0-1</c:v>
                </c:pt>
                <c:pt idx="23">
                  <c:v>3-2-1-0</c:v>
                </c:pt>
              </c:strCache>
            </c:strRef>
          </c:cat>
          <c:val>
            <c:numRef>
              <c:f>Sheet2!$C$1:$C$24</c:f>
              <c:numCache>
                <c:formatCode>General</c:formatCode>
                <c:ptCount val="24"/>
                <c:pt idx="0">
                  <c:v>934</c:v>
                </c:pt>
                <c:pt idx="1">
                  <c:v>937.69999999999993</c:v>
                </c:pt>
                <c:pt idx="2">
                  <c:v>938</c:v>
                </c:pt>
                <c:pt idx="3">
                  <c:v>938.9</c:v>
                </c:pt>
                <c:pt idx="4">
                  <c:v>951.7</c:v>
                </c:pt>
                <c:pt idx="5">
                  <c:v>953.5</c:v>
                </c:pt>
                <c:pt idx="6">
                  <c:v>936.2</c:v>
                </c:pt>
                <c:pt idx="7">
                  <c:v>934.1</c:v>
                </c:pt>
                <c:pt idx="8">
                  <c:v>952</c:v>
                </c:pt>
                <c:pt idx="9">
                  <c:v>951</c:v>
                </c:pt>
                <c:pt idx="10">
                  <c:v>938.69999999999993</c:v>
                </c:pt>
                <c:pt idx="11">
                  <c:v>940.5</c:v>
                </c:pt>
                <c:pt idx="12">
                  <c:v>939.2</c:v>
                </c:pt>
                <c:pt idx="13">
                  <c:v>935.8</c:v>
                </c:pt>
                <c:pt idx="14">
                  <c:v>953.5</c:v>
                </c:pt>
                <c:pt idx="15">
                  <c:v>951.9</c:v>
                </c:pt>
                <c:pt idx="16">
                  <c:v>935.69999999999993</c:v>
                </c:pt>
                <c:pt idx="17">
                  <c:v>935.30000000000007</c:v>
                </c:pt>
                <c:pt idx="18">
                  <c:v>951.2</c:v>
                </c:pt>
                <c:pt idx="19">
                  <c:v>952.4</c:v>
                </c:pt>
                <c:pt idx="20">
                  <c:v>938.8</c:v>
                </c:pt>
                <c:pt idx="21">
                  <c:v>936.5</c:v>
                </c:pt>
                <c:pt idx="22">
                  <c:v>937.30000000000007</c:v>
                </c:pt>
                <c:pt idx="23">
                  <c:v>935.1</c:v>
                </c:pt>
              </c:numCache>
            </c:numRef>
          </c:val>
          <c:extLst>
            <c:ext xmlns:c16="http://schemas.microsoft.com/office/drawing/2014/chart" uri="{C3380CC4-5D6E-409C-BE32-E72D297353CC}">
              <c16:uniqueId val="{00000000-C808-4D3C-9868-A3FA7C61BDEA}"/>
            </c:ext>
          </c:extLst>
        </c:ser>
        <c:dLbls>
          <c:showLegendKey val="0"/>
          <c:showVal val="0"/>
          <c:showCatName val="0"/>
          <c:showSerName val="0"/>
          <c:showPercent val="0"/>
          <c:showBubbleSize val="0"/>
        </c:dLbls>
        <c:gapWidth val="219"/>
        <c:overlap val="-27"/>
        <c:axId val="789216191"/>
        <c:axId val="789217631"/>
      </c:barChart>
      <c:catAx>
        <c:axId val="7892161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9217631"/>
        <c:crosses val="autoZero"/>
        <c:auto val="1"/>
        <c:lblAlgn val="ctr"/>
        <c:lblOffset val="100"/>
        <c:noMultiLvlLbl val="0"/>
      </c:catAx>
      <c:valAx>
        <c:axId val="7892176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921619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FASHIONMNIST 2CNOT Variations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'[fashion cnot.xlsx]Sheet3'!$B$2:$B$25</c:f>
              <c:strCache>
                <c:ptCount val="24"/>
                <c:pt idx="0">
                  <c:v>0-1-2-3</c:v>
                </c:pt>
                <c:pt idx="1">
                  <c:v>0-1-3-2</c:v>
                </c:pt>
                <c:pt idx="2">
                  <c:v>0-2-1-3</c:v>
                </c:pt>
                <c:pt idx="3">
                  <c:v>0-2-3-1</c:v>
                </c:pt>
                <c:pt idx="4">
                  <c:v>0-3-1-2</c:v>
                </c:pt>
                <c:pt idx="5">
                  <c:v>0-3-2-1</c:v>
                </c:pt>
                <c:pt idx="6">
                  <c:v>1-0-2-3</c:v>
                </c:pt>
                <c:pt idx="7">
                  <c:v>1-0-3-2</c:v>
                </c:pt>
                <c:pt idx="8">
                  <c:v>1-2-0-3</c:v>
                </c:pt>
                <c:pt idx="9">
                  <c:v>1-2-3-0</c:v>
                </c:pt>
                <c:pt idx="10">
                  <c:v>1-3-0-2</c:v>
                </c:pt>
                <c:pt idx="11">
                  <c:v>1-3-2-0</c:v>
                </c:pt>
                <c:pt idx="12">
                  <c:v>2-0-1-3</c:v>
                </c:pt>
                <c:pt idx="13">
                  <c:v>2-0-3-1</c:v>
                </c:pt>
                <c:pt idx="14">
                  <c:v>2-1-0-3</c:v>
                </c:pt>
                <c:pt idx="15">
                  <c:v>2-1-3-0</c:v>
                </c:pt>
                <c:pt idx="16">
                  <c:v>2-3-0-1</c:v>
                </c:pt>
                <c:pt idx="17">
                  <c:v>2-3-1-0</c:v>
                </c:pt>
                <c:pt idx="18">
                  <c:v>3-0-1-2</c:v>
                </c:pt>
                <c:pt idx="19">
                  <c:v>3-0-2-1</c:v>
                </c:pt>
                <c:pt idx="20">
                  <c:v>3-1-0-2</c:v>
                </c:pt>
                <c:pt idx="21">
                  <c:v>3-1-2-0</c:v>
                </c:pt>
                <c:pt idx="22">
                  <c:v>3-2-0-1</c:v>
                </c:pt>
                <c:pt idx="23">
                  <c:v>3-2-1-0</c:v>
                </c:pt>
              </c:strCache>
            </c:strRef>
          </c:cat>
          <c:val>
            <c:numRef>
              <c:f>'[fashion cnot.xlsx]Sheet3'!$D$2:$D$25</c:f>
              <c:numCache>
                <c:formatCode>General</c:formatCode>
                <c:ptCount val="24"/>
                <c:pt idx="0">
                  <c:v>843.8</c:v>
                </c:pt>
                <c:pt idx="1">
                  <c:v>846.19999999999993</c:v>
                </c:pt>
                <c:pt idx="2">
                  <c:v>834.6</c:v>
                </c:pt>
                <c:pt idx="3">
                  <c:v>838.19999999999993</c:v>
                </c:pt>
                <c:pt idx="4">
                  <c:v>840.40000000000009</c:v>
                </c:pt>
                <c:pt idx="5">
                  <c:v>841.8</c:v>
                </c:pt>
                <c:pt idx="6">
                  <c:v>842.8</c:v>
                </c:pt>
                <c:pt idx="7">
                  <c:v>838.5</c:v>
                </c:pt>
                <c:pt idx="8">
                  <c:v>839.30000000000007</c:v>
                </c:pt>
                <c:pt idx="9">
                  <c:v>841</c:v>
                </c:pt>
                <c:pt idx="10">
                  <c:v>834.4</c:v>
                </c:pt>
                <c:pt idx="11">
                  <c:v>837.9</c:v>
                </c:pt>
                <c:pt idx="12">
                  <c:v>840.5</c:v>
                </c:pt>
                <c:pt idx="13">
                  <c:v>833.09999999999991</c:v>
                </c:pt>
                <c:pt idx="14">
                  <c:v>841.30000000000007</c:v>
                </c:pt>
                <c:pt idx="15">
                  <c:v>843.7</c:v>
                </c:pt>
                <c:pt idx="16">
                  <c:v>844.30000000000007</c:v>
                </c:pt>
                <c:pt idx="17">
                  <c:v>842.9</c:v>
                </c:pt>
                <c:pt idx="18">
                  <c:v>841.9</c:v>
                </c:pt>
                <c:pt idx="19">
                  <c:v>841.9</c:v>
                </c:pt>
                <c:pt idx="20">
                  <c:v>838.30000000000007</c:v>
                </c:pt>
                <c:pt idx="21">
                  <c:v>833.7</c:v>
                </c:pt>
                <c:pt idx="22">
                  <c:v>846.09999999999991</c:v>
                </c:pt>
                <c:pt idx="23">
                  <c:v>839.19999999999993</c:v>
                </c:pt>
              </c:numCache>
            </c:numRef>
          </c:val>
          <c:extLst>
            <c:ext xmlns:c16="http://schemas.microsoft.com/office/drawing/2014/chart" uri="{C3380CC4-5D6E-409C-BE32-E72D297353CC}">
              <c16:uniqueId val="{00000000-523D-4215-87D4-E5ED2E2B56D7}"/>
            </c:ext>
          </c:extLst>
        </c:ser>
        <c:dLbls>
          <c:showLegendKey val="0"/>
          <c:showVal val="0"/>
          <c:showCatName val="0"/>
          <c:showSerName val="0"/>
          <c:showPercent val="0"/>
          <c:showBubbleSize val="0"/>
        </c:dLbls>
        <c:gapWidth val="219"/>
        <c:overlap val="-27"/>
        <c:axId val="1852020336"/>
        <c:axId val="1852023216"/>
      </c:barChart>
      <c:catAx>
        <c:axId val="1852020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52023216"/>
        <c:crosses val="autoZero"/>
        <c:auto val="1"/>
        <c:lblAlgn val="ctr"/>
        <c:lblOffset val="100"/>
        <c:noMultiLvlLbl val="0"/>
      </c:catAx>
      <c:valAx>
        <c:axId val="18520232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520203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FASHIONMNIST 3CNOT Top Variations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Sheet4!$B$2:$B$49</c:f>
              <c:strCache>
                <c:ptCount val="48"/>
                <c:pt idx="0">
                  <c:v>(0-1-2-3)-(3-0)</c:v>
                </c:pt>
                <c:pt idx="1">
                  <c:v>(0-1-2-3)-(3-1)</c:v>
                </c:pt>
                <c:pt idx="2">
                  <c:v>(0-1-2-3)-(3-1)</c:v>
                </c:pt>
                <c:pt idx="3">
                  <c:v>(0-1-2-3)-(3-2)</c:v>
                </c:pt>
                <c:pt idx="4">
                  <c:v>(0-1-2-3)-(3-3)</c:v>
                </c:pt>
                <c:pt idx="5">
                  <c:v>(0-1-2-3)-(3-3)</c:v>
                </c:pt>
                <c:pt idx="6">
                  <c:v>(0-1-3-2)-(2-0)</c:v>
                </c:pt>
                <c:pt idx="7">
                  <c:v>(0-1-3-2)-(2-1)</c:v>
                </c:pt>
                <c:pt idx="8">
                  <c:v>(0-1-3-2)-(2-1)</c:v>
                </c:pt>
                <c:pt idx="9">
                  <c:v>(0-1-3-2)-(2-2)</c:v>
                </c:pt>
                <c:pt idx="10">
                  <c:v>(0-1-3-2)-(2-2)</c:v>
                </c:pt>
                <c:pt idx="11">
                  <c:v>(0-2-3-1)-(1-1)</c:v>
                </c:pt>
                <c:pt idx="12">
                  <c:v>(0-3-2-1)-(1-0)</c:v>
                </c:pt>
                <c:pt idx="13">
                  <c:v>(0-3-2-1)-(1-1)</c:v>
                </c:pt>
                <c:pt idx="14">
                  <c:v>(0-3-2-1)-(1-1)</c:v>
                </c:pt>
                <c:pt idx="15">
                  <c:v>(0-3-2-1)-(1-3)</c:v>
                </c:pt>
                <c:pt idx="16">
                  <c:v>(1-0-2-3)-(3-2)</c:v>
                </c:pt>
                <c:pt idx="17">
                  <c:v>(1-0-2-3)-(3-3)</c:v>
                </c:pt>
                <c:pt idx="18">
                  <c:v>(1-0-3-2)-(2-0)</c:v>
                </c:pt>
                <c:pt idx="19">
                  <c:v>(1-3-2-0)-(0-0)</c:v>
                </c:pt>
                <c:pt idx="20">
                  <c:v>(1-3-2-3)-(3-3)</c:v>
                </c:pt>
                <c:pt idx="21">
                  <c:v>(2-0-1-3)-(3-0)</c:v>
                </c:pt>
                <c:pt idx="22">
                  <c:v>(2-0-1-3)-(3-3)</c:v>
                </c:pt>
                <c:pt idx="23">
                  <c:v>(2-1-0-3)-(3-0)</c:v>
                </c:pt>
                <c:pt idx="24">
                  <c:v>(2-1-0-3)-(3-1)</c:v>
                </c:pt>
                <c:pt idx="25">
                  <c:v>(2-1-0-3)-(3-3)</c:v>
                </c:pt>
                <c:pt idx="26">
                  <c:v>(2-1-3-0)-(0-0)</c:v>
                </c:pt>
                <c:pt idx="27">
                  <c:v>(2-1-3-1)-(1-1)</c:v>
                </c:pt>
                <c:pt idx="28">
                  <c:v>(2-1-3-1)-(1-1)</c:v>
                </c:pt>
                <c:pt idx="29">
                  <c:v>(2-1-3-3)-(3-3)</c:v>
                </c:pt>
                <c:pt idx="30">
                  <c:v>(2-3-0-1)-(1-0)</c:v>
                </c:pt>
                <c:pt idx="31">
                  <c:v>(2-3-0-1)-(1-1)</c:v>
                </c:pt>
                <c:pt idx="32">
                  <c:v>(2-3-0-1)-(1-2)</c:v>
                </c:pt>
                <c:pt idx="33">
                  <c:v>(2-3-0-1)-(1-3)</c:v>
                </c:pt>
                <c:pt idx="34">
                  <c:v>(2-3-0-1)-(1-3)</c:v>
                </c:pt>
                <c:pt idx="35">
                  <c:v>(2-3-1-2)-(2-2)</c:v>
                </c:pt>
                <c:pt idx="36">
                  <c:v>(3-0-2-1)-(1-0)</c:v>
                </c:pt>
                <c:pt idx="37">
                  <c:v>(3-0-2-1)-(1-0)</c:v>
                </c:pt>
                <c:pt idx="38">
                  <c:v>(3-0-2-1)-(1-1)</c:v>
                </c:pt>
                <c:pt idx="39">
                  <c:v>(3-0-2-1)-(1-1)</c:v>
                </c:pt>
                <c:pt idx="40">
                  <c:v>(3-0-2-1)-(1-3)</c:v>
                </c:pt>
                <c:pt idx="41">
                  <c:v>(3-1-0-2)-(2-1)</c:v>
                </c:pt>
                <c:pt idx="42">
                  <c:v>(3-2-0-1)-(1-0)</c:v>
                </c:pt>
                <c:pt idx="43">
                  <c:v>(3-2-0-1)-(1-1)</c:v>
                </c:pt>
                <c:pt idx="44">
                  <c:v>(3-2-0-1)-(1-1)</c:v>
                </c:pt>
                <c:pt idx="45">
                  <c:v>(3-2-0-1)-(1-2)</c:v>
                </c:pt>
                <c:pt idx="46">
                  <c:v>(3-2-0-1)-(1-3)</c:v>
                </c:pt>
                <c:pt idx="47">
                  <c:v>(3-2-1-0)-(0-0)</c:v>
                </c:pt>
              </c:strCache>
            </c:strRef>
          </c:cat>
          <c:val>
            <c:numRef>
              <c:f>Sheet4!$D$2:$D$49</c:f>
              <c:numCache>
                <c:formatCode>General</c:formatCode>
                <c:ptCount val="48"/>
                <c:pt idx="0">
                  <c:v>846.7</c:v>
                </c:pt>
                <c:pt idx="1">
                  <c:v>847.40000000000009</c:v>
                </c:pt>
                <c:pt idx="2">
                  <c:v>847.30000000000007</c:v>
                </c:pt>
                <c:pt idx="3">
                  <c:v>848.40000000000009</c:v>
                </c:pt>
                <c:pt idx="4">
                  <c:v>847.19999999999993</c:v>
                </c:pt>
                <c:pt idx="5">
                  <c:v>846.30000000000007</c:v>
                </c:pt>
                <c:pt idx="6">
                  <c:v>849.6</c:v>
                </c:pt>
                <c:pt idx="7">
                  <c:v>850.9</c:v>
                </c:pt>
                <c:pt idx="8">
                  <c:v>846.09999999999991</c:v>
                </c:pt>
                <c:pt idx="9">
                  <c:v>847.30000000000007</c:v>
                </c:pt>
                <c:pt idx="10">
                  <c:v>846.7</c:v>
                </c:pt>
                <c:pt idx="11">
                  <c:v>847.09999999999991</c:v>
                </c:pt>
                <c:pt idx="12">
                  <c:v>848.40000000000009</c:v>
                </c:pt>
                <c:pt idx="13">
                  <c:v>848</c:v>
                </c:pt>
                <c:pt idx="14">
                  <c:v>846.09999999999991</c:v>
                </c:pt>
                <c:pt idx="15">
                  <c:v>847.40000000000009</c:v>
                </c:pt>
                <c:pt idx="16">
                  <c:v>847.30000000000007</c:v>
                </c:pt>
                <c:pt idx="17">
                  <c:v>846.8</c:v>
                </c:pt>
                <c:pt idx="18">
                  <c:v>847.8</c:v>
                </c:pt>
                <c:pt idx="19">
                  <c:v>846.7</c:v>
                </c:pt>
                <c:pt idx="20">
                  <c:v>846.9</c:v>
                </c:pt>
                <c:pt idx="21">
                  <c:v>846.6</c:v>
                </c:pt>
                <c:pt idx="22">
                  <c:v>848.40000000000009</c:v>
                </c:pt>
                <c:pt idx="23">
                  <c:v>846.7</c:v>
                </c:pt>
                <c:pt idx="24">
                  <c:v>846.19999999999993</c:v>
                </c:pt>
                <c:pt idx="25">
                  <c:v>846.40000000000009</c:v>
                </c:pt>
                <c:pt idx="26">
                  <c:v>848.9</c:v>
                </c:pt>
                <c:pt idx="27">
                  <c:v>848.19999999999993</c:v>
                </c:pt>
                <c:pt idx="28">
                  <c:v>846.09999999999991</c:v>
                </c:pt>
                <c:pt idx="29">
                  <c:v>847.6</c:v>
                </c:pt>
                <c:pt idx="30">
                  <c:v>847.30000000000007</c:v>
                </c:pt>
                <c:pt idx="31">
                  <c:v>848.40000000000009</c:v>
                </c:pt>
                <c:pt idx="32">
                  <c:v>848</c:v>
                </c:pt>
                <c:pt idx="33">
                  <c:v>847.5</c:v>
                </c:pt>
                <c:pt idx="34">
                  <c:v>846.9</c:v>
                </c:pt>
                <c:pt idx="35">
                  <c:v>850.3</c:v>
                </c:pt>
                <c:pt idx="36">
                  <c:v>847.19999999999993</c:v>
                </c:pt>
                <c:pt idx="37">
                  <c:v>846.09999999999991</c:v>
                </c:pt>
                <c:pt idx="38">
                  <c:v>847.30000000000007</c:v>
                </c:pt>
                <c:pt idx="39">
                  <c:v>846.30000000000007</c:v>
                </c:pt>
                <c:pt idx="40">
                  <c:v>846.7</c:v>
                </c:pt>
                <c:pt idx="41">
                  <c:v>848.9</c:v>
                </c:pt>
                <c:pt idx="42">
                  <c:v>851.3</c:v>
                </c:pt>
                <c:pt idx="43">
                  <c:v>849.30000000000007</c:v>
                </c:pt>
                <c:pt idx="44">
                  <c:v>847.5</c:v>
                </c:pt>
                <c:pt idx="45">
                  <c:v>848.19999999999993</c:v>
                </c:pt>
                <c:pt idx="46">
                  <c:v>846.40000000000009</c:v>
                </c:pt>
                <c:pt idx="47">
                  <c:v>847.7</c:v>
                </c:pt>
              </c:numCache>
            </c:numRef>
          </c:val>
          <c:extLst>
            <c:ext xmlns:c16="http://schemas.microsoft.com/office/drawing/2014/chart" uri="{C3380CC4-5D6E-409C-BE32-E72D297353CC}">
              <c16:uniqueId val="{00000000-FF2E-42FA-896F-A7B145B2285C}"/>
            </c:ext>
          </c:extLst>
        </c:ser>
        <c:dLbls>
          <c:showLegendKey val="0"/>
          <c:showVal val="0"/>
          <c:showCatName val="0"/>
          <c:showSerName val="0"/>
          <c:showPercent val="0"/>
          <c:showBubbleSize val="0"/>
        </c:dLbls>
        <c:gapWidth val="219"/>
        <c:overlap val="-27"/>
        <c:axId val="1052558383"/>
        <c:axId val="1052557423"/>
      </c:barChart>
      <c:catAx>
        <c:axId val="10525583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52557423"/>
        <c:crosses val="autoZero"/>
        <c:auto val="1"/>
        <c:lblAlgn val="ctr"/>
        <c:lblOffset val="100"/>
        <c:noMultiLvlLbl val="0"/>
      </c:catAx>
      <c:valAx>
        <c:axId val="10525574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5255838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C7E65F-56B6-364E-840F-756441896BD6}" type="datetimeFigureOut">
              <a:rPr lang="en-US" smtClean="0"/>
              <a:t>8/10/2024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4FB00C-3CDA-E349-BA10-58E81057A3B8}" type="slidenum">
              <a:rPr lang="en-US" smtClean="0"/>
              <a:t>‹#›</a:t>
            </a:fld>
            <a:endParaRPr lang="en-US"/>
          </a:p>
        </p:txBody>
      </p:sp>
    </p:spTree>
    <p:extLst>
      <p:ext uri="{BB962C8B-B14F-4D97-AF65-F5344CB8AC3E}">
        <p14:creationId xmlns:p14="http://schemas.microsoft.com/office/powerpoint/2010/main" val="1815935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4FB00C-3CDA-E349-BA10-58E81057A3B8}" type="slidenum">
              <a:rPr lang="en-US" smtClean="0"/>
              <a:t>1</a:t>
            </a:fld>
            <a:endParaRPr lang="en-US"/>
          </a:p>
        </p:txBody>
      </p:sp>
    </p:spTree>
    <p:extLst>
      <p:ext uri="{BB962C8B-B14F-4D97-AF65-F5344CB8AC3E}">
        <p14:creationId xmlns:p14="http://schemas.microsoft.com/office/powerpoint/2010/main" val="556002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Following this pioneering work, where a new Kernel has been </a:t>
            </a:r>
            <a:r>
              <a:rPr lang="en-US" dirty="0" err="1"/>
              <a:t>desinged</a:t>
            </a:r>
            <a:endParaRPr lang="en-US" dirty="0"/>
          </a:p>
        </p:txBody>
      </p:sp>
      <p:sp>
        <p:nvSpPr>
          <p:cNvPr id="4" name="Slide Number Placeholder 3"/>
          <p:cNvSpPr>
            <a:spLocks noGrp="1"/>
          </p:cNvSpPr>
          <p:nvPr>
            <p:ph type="sldNum" sz="quarter" idx="5"/>
          </p:nvPr>
        </p:nvSpPr>
        <p:spPr/>
        <p:txBody>
          <a:bodyPr/>
          <a:lstStyle/>
          <a:p>
            <a:fld id="{934FB00C-3CDA-E349-BA10-58E81057A3B8}" type="slidenum">
              <a:rPr lang="en-US" smtClean="0"/>
              <a:t>2</a:t>
            </a:fld>
            <a:endParaRPr lang="en-US"/>
          </a:p>
        </p:txBody>
      </p:sp>
    </p:spTree>
    <p:extLst>
      <p:ext uri="{BB962C8B-B14F-4D97-AF65-F5344CB8AC3E}">
        <p14:creationId xmlns:p14="http://schemas.microsoft.com/office/powerpoint/2010/main" val="2293673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4FB00C-3CDA-E349-BA10-58E81057A3B8}" type="slidenum">
              <a:rPr lang="en-US" smtClean="0"/>
              <a:t>3</a:t>
            </a:fld>
            <a:endParaRPr lang="en-US"/>
          </a:p>
        </p:txBody>
      </p:sp>
    </p:spTree>
    <p:extLst>
      <p:ext uri="{BB962C8B-B14F-4D97-AF65-F5344CB8AC3E}">
        <p14:creationId xmlns:p14="http://schemas.microsoft.com/office/powerpoint/2010/main" val="4267936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4FB00C-3CDA-E349-BA10-58E81057A3B8}" type="slidenum">
              <a:rPr lang="en-US" smtClean="0"/>
              <a:t>5</a:t>
            </a:fld>
            <a:endParaRPr lang="en-US"/>
          </a:p>
        </p:txBody>
      </p:sp>
    </p:spTree>
    <p:extLst>
      <p:ext uri="{BB962C8B-B14F-4D97-AF65-F5344CB8AC3E}">
        <p14:creationId xmlns:p14="http://schemas.microsoft.com/office/powerpoint/2010/main" val="82907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4FB00C-3CDA-E349-BA10-58E81057A3B8}" type="slidenum">
              <a:rPr lang="en-US" smtClean="0"/>
              <a:t>6</a:t>
            </a:fld>
            <a:endParaRPr lang="en-US"/>
          </a:p>
        </p:txBody>
      </p:sp>
    </p:spTree>
    <p:extLst>
      <p:ext uri="{BB962C8B-B14F-4D97-AF65-F5344CB8AC3E}">
        <p14:creationId xmlns:p14="http://schemas.microsoft.com/office/powerpoint/2010/main" val="4035233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4FB00C-3CDA-E349-BA10-58E81057A3B8}" type="slidenum">
              <a:rPr lang="en-US" smtClean="0"/>
              <a:t>7</a:t>
            </a:fld>
            <a:endParaRPr lang="en-US"/>
          </a:p>
        </p:txBody>
      </p:sp>
    </p:spTree>
    <p:extLst>
      <p:ext uri="{BB962C8B-B14F-4D97-AF65-F5344CB8AC3E}">
        <p14:creationId xmlns:p14="http://schemas.microsoft.com/office/powerpoint/2010/main" val="696535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4FB00C-3CDA-E349-BA10-58E81057A3B8}" type="slidenum">
              <a:rPr lang="en-US" smtClean="0"/>
              <a:t>8</a:t>
            </a:fld>
            <a:endParaRPr lang="en-US"/>
          </a:p>
        </p:txBody>
      </p:sp>
    </p:spTree>
    <p:extLst>
      <p:ext uri="{BB962C8B-B14F-4D97-AF65-F5344CB8AC3E}">
        <p14:creationId xmlns:p14="http://schemas.microsoft.com/office/powerpoint/2010/main" val="3660207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4FB00C-3CDA-E349-BA10-58E81057A3B8}" type="slidenum">
              <a:rPr lang="en-US" smtClean="0"/>
              <a:t>9</a:t>
            </a:fld>
            <a:endParaRPr lang="en-US"/>
          </a:p>
        </p:txBody>
      </p:sp>
    </p:spTree>
    <p:extLst>
      <p:ext uri="{BB962C8B-B14F-4D97-AF65-F5344CB8AC3E}">
        <p14:creationId xmlns:p14="http://schemas.microsoft.com/office/powerpoint/2010/main" val="2189398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4F811-F49B-59B6-13F2-D34D0861FD8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4FF03059-2AD7-F62F-8655-6461E1AD14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928E9B2-9EE3-919D-BED5-52B3794AFCDB}"/>
              </a:ext>
            </a:extLst>
          </p:cNvPr>
          <p:cNvSpPr>
            <a:spLocks noGrp="1"/>
          </p:cNvSpPr>
          <p:nvPr>
            <p:ph type="dt" sz="half" idx="10"/>
          </p:nvPr>
        </p:nvSpPr>
        <p:spPr/>
        <p:txBody>
          <a:bodyPr/>
          <a:lstStyle/>
          <a:p>
            <a:fld id="{97676B39-6021-194C-9411-AD4D04B68E59}" type="datetimeFigureOut">
              <a:rPr lang="en-US" smtClean="0"/>
              <a:t>8/10/2024</a:t>
            </a:fld>
            <a:endParaRPr lang="en-US"/>
          </a:p>
        </p:txBody>
      </p:sp>
      <p:sp>
        <p:nvSpPr>
          <p:cNvPr id="5" name="Footer Placeholder 4">
            <a:extLst>
              <a:ext uri="{FF2B5EF4-FFF2-40B4-BE49-F238E27FC236}">
                <a16:creationId xmlns:a16="http://schemas.microsoft.com/office/drawing/2014/main" id="{9B00004D-008D-BD05-7E21-C3156DB4A2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0449E5-EFA7-58B7-15F4-8EF981A7D798}"/>
              </a:ext>
            </a:extLst>
          </p:cNvPr>
          <p:cNvSpPr>
            <a:spLocks noGrp="1"/>
          </p:cNvSpPr>
          <p:nvPr>
            <p:ph type="sldNum" sz="quarter" idx="12"/>
          </p:nvPr>
        </p:nvSpPr>
        <p:spPr/>
        <p:txBody>
          <a:bodyPr/>
          <a:lstStyle/>
          <a:p>
            <a:fld id="{5F7085DE-243B-444A-B8BE-9CCC8C87C003}" type="slidenum">
              <a:rPr lang="en-US" smtClean="0"/>
              <a:t>‹#›</a:t>
            </a:fld>
            <a:endParaRPr lang="en-US"/>
          </a:p>
        </p:txBody>
      </p:sp>
    </p:spTree>
    <p:extLst>
      <p:ext uri="{BB962C8B-B14F-4D97-AF65-F5344CB8AC3E}">
        <p14:creationId xmlns:p14="http://schemas.microsoft.com/office/powerpoint/2010/main" val="686671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10F13-C499-86D0-8968-3F7507A1412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1C94239-048C-F3FA-2EAA-327DC74687A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4623447-15E8-EBE4-331E-3CE4700C999A}"/>
              </a:ext>
            </a:extLst>
          </p:cNvPr>
          <p:cNvSpPr>
            <a:spLocks noGrp="1"/>
          </p:cNvSpPr>
          <p:nvPr>
            <p:ph type="dt" sz="half" idx="10"/>
          </p:nvPr>
        </p:nvSpPr>
        <p:spPr/>
        <p:txBody>
          <a:bodyPr/>
          <a:lstStyle/>
          <a:p>
            <a:fld id="{97676B39-6021-194C-9411-AD4D04B68E59}" type="datetimeFigureOut">
              <a:rPr lang="en-US" smtClean="0"/>
              <a:t>8/10/2024</a:t>
            </a:fld>
            <a:endParaRPr lang="en-US"/>
          </a:p>
        </p:txBody>
      </p:sp>
      <p:sp>
        <p:nvSpPr>
          <p:cNvPr id="5" name="Footer Placeholder 4">
            <a:extLst>
              <a:ext uri="{FF2B5EF4-FFF2-40B4-BE49-F238E27FC236}">
                <a16:creationId xmlns:a16="http://schemas.microsoft.com/office/drawing/2014/main" id="{C3FC6E54-E2C9-78B7-B2B1-69BFE6C11C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F6E4F9-1D7A-4691-18A7-0EF6F6D7C8FF}"/>
              </a:ext>
            </a:extLst>
          </p:cNvPr>
          <p:cNvSpPr>
            <a:spLocks noGrp="1"/>
          </p:cNvSpPr>
          <p:nvPr>
            <p:ph type="sldNum" sz="quarter" idx="12"/>
          </p:nvPr>
        </p:nvSpPr>
        <p:spPr/>
        <p:txBody>
          <a:bodyPr/>
          <a:lstStyle/>
          <a:p>
            <a:fld id="{5F7085DE-243B-444A-B8BE-9CCC8C87C003}" type="slidenum">
              <a:rPr lang="en-US" smtClean="0"/>
              <a:t>‹#›</a:t>
            </a:fld>
            <a:endParaRPr lang="en-US"/>
          </a:p>
        </p:txBody>
      </p:sp>
    </p:spTree>
    <p:extLst>
      <p:ext uri="{BB962C8B-B14F-4D97-AF65-F5344CB8AC3E}">
        <p14:creationId xmlns:p14="http://schemas.microsoft.com/office/powerpoint/2010/main" val="1223127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FB1B2B6-CA81-21F0-ED88-1BD8F23FB806}"/>
              </a:ext>
            </a:extLst>
          </p:cNvPr>
          <p:cNvSpPr>
            <a:spLocks noGrp="1"/>
          </p:cNvSpPr>
          <p:nvPr>
            <p:ph type="title" orient="vert"/>
          </p:nvPr>
        </p:nvSpPr>
        <p:spPr>
          <a:xfrm>
            <a:off x="8724899"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9D718E3-3A7F-5942-4E95-0264A6966A0D}"/>
              </a:ext>
            </a:extLst>
          </p:cNvPr>
          <p:cNvSpPr>
            <a:spLocks noGrp="1"/>
          </p:cNvSpPr>
          <p:nvPr>
            <p:ph type="body" orient="vert" idx="1"/>
          </p:nvPr>
        </p:nvSpPr>
        <p:spPr>
          <a:xfrm>
            <a:off x="838199"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9A2890E-C61F-2C9D-4F08-D46E7B43B15D}"/>
              </a:ext>
            </a:extLst>
          </p:cNvPr>
          <p:cNvSpPr>
            <a:spLocks noGrp="1"/>
          </p:cNvSpPr>
          <p:nvPr>
            <p:ph type="dt" sz="half" idx="10"/>
          </p:nvPr>
        </p:nvSpPr>
        <p:spPr/>
        <p:txBody>
          <a:bodyPr/>
          <a:lstStyle/>
          <a:p>
            <a:fld id="{97676B39-6021-194C-9411-AD4D04B68E59}" type="datetimeFigureOut">
              <a:rPr lang="en-US" smtClean="0"/>
              <a:t>8/10/2024</a:t>
            </a:fld>
            <a:endParaRPr lang="en-US"/>
          </a:p>
        </p:txBody>
      </p:sp>
      <p:sp>
        <p:nvSpPr>
          <p:cNvPr id="5" name="Footer Placeholder 4">
            <a:extLst>
              <a:ext uri="{FF2B5EF4-FFF2-40B4-BE49-F238E27FC236}">
                <a16:creationId xmlns:a16="http://schemas.microsoft.com/office/drawing/2014/main" id="{39D03313-DD87-55F5-97A8-CACD6E381B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A54128-E149-776F-EB78-30076F1E9D80}"/>
              </a:ext>
            </a:extLst>
          </p:cNvPr>
          <p:cNvSpPr>
            <a:spLocks noGrp="1"/>
          </p:cNvSpPr>
          <p:nvPr>
            <p:ph type="sldNum" sz="quarter" idx="12"/>
          </p:nvPr>
        </p:nvSpPr>
        <p:spPr/>
        <p:txBody>
          <a:bodyPr/>
          <a:lstStyle/>
          <a:p>
            <a:fld id="{5F7085DE-243B-444A-B8BE-9CCC8C87C003}" type="slidenum">
              <a:rPr lang="en-US" smtClean="0"/>
              <a:t>‹#›</a:t>
            </a:fld>
            <a:endParaRPr lang="en-US"/>
          </a:p>
        </p:txBody>
      </p:sp>
    </p:spTree>
    <p:extLst>
      <p:ext uri="{BB962C8B-B14F-4D97-AF65-F5344CB8AC3E}">
        <p14:creationId xmlns:p14="http://schemas.microsoft.com/office/powerpoint/2010/main" val="3802743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E5E7B-F4D9-9106-19EF-52105364BE1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857AC02-EF46-F96A-C2BB-01572E63214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6D8BA61-C049-538B-F7D6-0CF791CA538A}"/>
              </a:ext>
            </a:extLst>
          </p:cNvPr>
          <p:cNvSpPr>
            <a:spLocks noGrp="1"/>
          </p:cNvSpPr>
          <p:nvPr>
            <p:ph type="dt" sz="half" idx="10"/>
          </p:nvPr>
        </p:nvSpPr>
        <p:spPr/>
        <p:txBody>
          <a:bodyPr/>
          <a:lstStyle/>
          <a:p>
            <a:fld id="{97676B39-6021-194C-9411-AD4D04B68E59}" type="datetimeFigureOut">
              <a:rPr lang="en-US" smtClean="0"/>
              <a:t>8/10/2024</a:t>
            </a:fld>
            <a:endParaRPr lang="en-US"/>
          </a:p>
        </p:txBody>
      </p:sp>
      <p:sp>
        <p:nvSpPr>
          <p:cNvPr id="5" name="Footer Placeholder 4">
            <a:extLst>
              <a:ext uri="{FF2B5EF4-FFF2-40B4-BE49-F238E27FC236}">
                <a16:creationId xmlns:a16="http://schemas.microsoft.com/office/drawing/2014/main" id="{9706A845-FCAD-49A8-4EF1-0F60857CFE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C15A59-EEB8-3500-6815-3543BB8C6548}"/>
              </a:ext>
            </a:extLst>
          </p:cNvPr>
          <p:cNvSpPr>
            <a:spLocks noGrp="1"/>
          </p:cNvSpPr>
          <p:nvPr>
            <p:ph type="sldNum" sz="quarter" idx="12"/>
          </p:nvPr>
        </p:nvSpPr>
        <p:spPr/>
        <p:txBody>
          <a:bodyPr/>
          <a:lstStyle/>
          <a:p>
            <a:fld id="{5F7085DE-243B-444A-B8BE-9CCC8C87C003}" type="slidenum">
              <a:rPr lang="en-US" smtClean="0"/>
              <a:t>‹#›</a:t>
            </a:fld>
            <a:endParaRPr lang="en-US"/>
          </a:p>
        </p:txBody>
      </p:sp>
    </p:spTree>
    <p:extLst>
      <p:ext uri="{BB962C8B-B14F-4D97-AF65-F5344CB8AC3E}">
        <p14:creationId xmlns:p14="http://schemas.microsoft.com/office/powerpoint/2010/main" val="3125697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E6A81-CC17-21A9-6F7E-D55011C64731}"/>
              </a:ext>
            </a:extLst>
          </p:cNvPr>
          <p:cNvSpPr>
            <a:spLocks noGrp="1"/>
          </p:cNvSpPr>
          <p:nvPr>
            <p:ph type="title"/>
          </p:nvPr>
        </p:nvSpPr>
        <p:spPr>
          <a:xfrm>
            <a:off x="831852"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7A30A9CD-480A-18AE-8043-983B050D0F80}"/>
              </a:ext>
            </a:extLst>
          </p:cNvPr>
          <p:cNvSpPr>
            <a:spLocks noGrp="1"/>
          </p:cNvSpPr>
          <p:nvPr>
            <p:ph type="body" idx="1"/>
          </p:nvPr>
        </p:nvSpPr>
        <p:spPr>
          <a:xfrm>
            <a:off x="831852"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12D962B-9E05-1535-305F-F32C540A84E2}"/>
              </a:ext>
            </a:extLst>
          </p:cNvPr>
          <p:cNvSpPr>
            <a:spLocks noGrp="1"/>
          </p:cNvSpPr>
          <p:nvPr>
            <p:ph type="dt" sz="half" idx="10"/>
          </p:nvPr>
        </p:nvSpPr>
        <p:spPr/>
        <p:txBody>
          <a:bodyPr/>
          <a:lstStyle/>
          <a:p>
            <a:fld id="{97676B39-6021-194C-9411-AD4D04B68E59}" type="datetimeFigureOut">
              <a:rPr lang="en-US" smtClean="0"/>
              <a:t>8/10/2024</a:t>
            </a:fld>
            <a:endParaRPr lang="en-US"/>
          </a:p>
        </p:txBody>
      </p:sp>
      <p:sp>
        <p:nvSpPr>
          <p:cNvPr id="5" name="Footer Placeholder 4">
            <a:extLst>
              <a:ext uri="{FF2B5EF4-FFF2-40B4-BE49-F238E27FC236}">
                <a16:creationId xmlns:a16="http://schemas.microsoft.com/office/drawing/2014/main" id="{F8796170-958C-F552-CE3A-6A8843FCD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D9A840-D951-57D6-C989-D9107E6996F9}"/>
              </a:ext>
            </a:extLst>
          </p:cNvPr>
          <p:cNvSpPr>
            <a:spLocks noGrp="1"/>
          </p:cNvSpPr>
          <p:nvPr>
            <p:ph type="sldNum" sz="quarter" idx="12"/>
          </p:nvPr>
        </p:nvSpPr>
        <p:spPr/>
        <p:txBody>
          <a:bodyPr/>
          <a:lstStyle/>
          <a:p>
            <a:fld id="{5F7085DE-243B-444A-B8BE-9CCC8C87C003}" type="slidenum">
              <a:rPr lang="en-US" smtClean="0"/>
              <a:t>‹#›</a:t>
            </a:fld>
            <a:endParaRPr lang="en-US"/>
          </a:p>
        </p:txBody>
      </p:sp>
    </p:spTree>
    <p:extLst>
      <p:ext uri="{BB962C8B-B14F-4D97-AF65-F5344CB8AC3E}">
        <p14:creationId xmlns:p14="http://schemas.microsoft.com/office/powerpoint/2010/main" val="3248546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2C87D-F517-8AEC-9F85-6097309B83E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213FC3A-2BD0-A18D-99FF-FFF6A4EC0889}"/>
              </a:ext>
            </a:extLst>
          </p:cNvPr>
          <p:cNvSpPr>
            <a:spLocks noGrp="1"/>
          </p:cNvSpPr>
          <p:nvPr>
            <p:ph sz="half" idx="1"/>
          </p:nvPr>
        </p:nvSpPr>
        <p:spPr>
          <a:xfrm>
            <a:off x="838201"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18579B2F-AFBF-E224-2701-A05BFE8B2D7E}"/>
              </a:ext>
            </a:extLst>
          </p:cNvPr>
          <p:cNvSpPr>
            <a:spLocks noGrp="1"/>
          </p:cNvSpPr>
          <p:nvPr>
            <p:ph sz="half" idx="2"/>
          </p:nvPr>
        </p:nvSpPr>
        <p:spPr>
          <a:xfrm>
            <a:off x="6172201"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47F5A1A-EE5F-D9EC-E90F-93419A72368F}"/>
              </a:ext>
            </a:extLst>
          </p:cNvPr>
          <p:cNvSpPr>
            <a:spLocks noGrp="1"/>
          </p:cNvSpPr>
          <p:nvPr>
            <p:ph type="dt" sz="half" idx="10"/>
          </p:nvPr>
        </p:nvSpPr>
        <p:spPr/>
        <p:txBody>
          <a:bodyPr/>
          <a:lstStyle/>
          <a:p>
            <a:fld id="{97676B39-6021-194C-9411-AD4D04B68E59}" type="datetimeFigureOut">
              <a:rPr lang="en-US" smtClean="0"/>
              <a:t>8/10/2024</a:t>
            </a:fld>
            <a:endParaRPr lang="en-US"/>
          </a:p>
        </p:txBody>
      </p:sp>
      <p:sp>
        <p:nvSpPr>
          <p:cNvPr id="6" name="Footer Placeholder 5">
            <a:extLst>
              <a:ext uri="{FF2B5EF4-FFF2-40B4-BE49-F238E27FC236}">
                <a16:creationId xmlns:a16="http://schemas.microsoft.com/office/drawing/2014/main" id="{6CADDF2D-E4F3-3BD0-48ED-CD4F553A9C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815E9E-6C86-3BFB-E049-893D2462DCCC}"/>
              </a:ext>
            </a:extLst>
          </p:cNvPr>
          <p:cNvSpPr>
            <a:spLocks noGrp="1"/>
          </p:cNvSpPr>
          <p:nvPr>
            <p:ph type="sldNum" sz="quarter" idx="12"/>
          </p:nvPr>
        </p:nvSpPr>
        <p:spPr/>
        <p:txBody>
          <a:bodyPr/>
          <a:lstStyle/>
          <a:p>
            <a:fld id="{5F7085DE-243B-444A-B8BE-9CCC8C87C003}" type="slidenum">
              <a:rPr lang="en-US" smtClean="0"/>
              <a:t>‹#›</a:t>
            </a:fld>
            <a:endParaRPr lang="en-US"/>
          </a:p>
        </p:txBody>
      </p:sp>
    </p:spTree>
    <p:extLst>
      <p:ext uri="{BB962C8B-B14F-4D97-AF65-F5344CB8AC3E}">
        <p14:creationId xmlns:p14="http://schemas.microsoft.com/office/powerpoint/2010/main" val="21559755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DA83A-2E63-966E-E736-711CC0378943}"/>
              </a:ext>
            </a:extLst>
          </p:cNvPr>
          <p:cNvSpPr>
            <a:spLocks noGrp="1"/>
          </p:cNvSpPr>
          <p:nvPr>
            <p:ph type="title"/>
          </p:nvPr>
        </p:nvSpPr>
        <p:spPr>
          <a:xfrm>
            <a:off x="839789"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D76762C-18A7-9E1E-387F-CBD286A995DC}"/>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DD2ACF9-B9BA-B19B-712E-8B7004DF5250}"/>
              </a:ext>
            </a:extLst>
          </p:cNvPr>
          <p:cNvSpPr>
            <a:spLocks noGrp="1"/>
          </p:cNvSpPr>
          <p:nvPr>
            <p:ph sz="half" idx="2"/>
          </p:nvPr>
        </p:nvSpPr>
        <p:spPr>
          <a:xfrm>
            <a:off x="839789" y="2505076"/>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B3768A3-D78F-61DC-4661-985460370F29}"/>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EAC2CC7-8EEA-D4A1-1238-38CB8B8E75AF}"/>
              </a:ext>
            </a:extLst>
          </p:cNvPr>
          <p:cNvSpPr>
            <a:spLocks noGrp="1"/>
          </p:cNvSpPr>
          <p:nvPr>
            <p:ph sz="quarter" idx="4"/>
          </p:nvPr>
        </p:nvSpPr>
        <p:spPr>
          <a:xfrm>
            <a:off x="6172202" y="2505076"/>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DFB072D-B046-A178-8243-CCF7501A45A9}"/>
              </a:ext>
            </a:extLst>
          </p:cNvPr>
          <p:cNvSpPr>
            <a:spLocks noGrp="1"/>
          </p:cNvSpPr>
          <p:nvPr>
            <p:ph type="dt" sz="half" idx="10"/>
          </p:nvPr>
        </p:nvSpPr>
        <p:spPr/>
        <p:txBody>
          <a:bodyPr/>
          <a:lstStyle/>
          <a:p>
            <a:fld id="{97676B39-6021-194C-9411-AD4D04B68E59}" type="datetimeFigureOut">
              <a:rPr lang="en-US" smtClean="0"/>
              <a:t>8/10/2024</a:t>
            </a:fld>
            <a:endParaRPr lang="en-US"/>
          </a:p>
        </p:txBody>
      </p:sp>
      <p:sp>
        <p:nvSpPr>
          <p:cNvPr id="8" name="Footer Placeholder 7">
            <a:extLst>
              <a:ext uri="{FF2B5EF4-FFF2-40B4-BE49-F238E27FC236}">
                <a16:creationId xmlns:a16="http://schemas.microsoft.com/office/drawing/2014/main" id="{BEEB4ECE-DCCB-222C-7D14-A0DE0AEF125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86EBA7C-24A2-4E2A-2705-E7B0AE3FB282}"/>
              </a:ext>
            </a:extLst>
          </p:cNvPr>
          <p:cNvSpPr>
            <a:spLocks noGrp="1"/>
          </p:cNvSpPr>
          <p:nvPr>
            <p:ph type="sldNum" sz="quarter" idx="12"/>
          </p:nvPr>
        </p:nvSpPr>
        <p:spPr/>
        <p:txBody>
          <a:bodyPr/>
          <a:lstStyle/>
          <a:p>
            <a:fld id="{5F7085DE-243B-444A-B8BE-9CCC8C87C003}" type="slidenum">
              <a:rPr lang="en-US" smtClean="0"/>
              <a:t>‹#›</a:t>
            </a:fld>
            <a:endParaRPr lang="en-US"/>
          </a:p>
        </p:txBody>
      </p:sp>
    </p:spTree>
    <p:extLst>
      <p:ext uri="{BB962C8B-B14F-4D97-AF65-F5344CB8AC3E}">
        <p14:creationId xmlns:p14="http://schemas.microsoft.com/office/powerpoint/2010/main" val="378861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ACF44-AC3C-4745-DE3F-C39B4B89F30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DE781CC-472D-9092-0BEF-D3248F23608F}"/>
              </a:ext>
            </a:extLst>
          </p:cNvPr>
          <p:cNvSpPr>
            <a:spLocks noGrp="1"/>
          </p:cNvSpPr>
          <p:nvPr>
            <p:ph type="dt" sz="half" idx="10"/>
          </p:nvPr>
        </p:nvSpPr>
        <p:spPr/>
        <p:txBody>
          <a:bodyPr/>
          <a:lstStyle/>
          <a:p>
            <a:fld id="{97676B39-6021-194C-9411-AD4D04B68E59}" type="datetimeFigureOut">
              <a:rPr lang="en-US" smtClean="0"/>
              <a:t>8/10/2024</a:t>
            </a:fld>
            <a:endParaRPr lang="en-US"/>
          </a:p>
        </p:txBody>
      </p:sp>
      <p:sp>
        <p:nvSpPr>
          <p:cNvPr id="4" name="Footer Placeholder 3">
            <a:extLst>
              <a:ext uri="{FF2B5EF4-FFF2-40B4-BE49-F238E27FC236}">
                <a16:creationId xmlns:a16="http://schemas.microsoft.com/office/drawing/2014/main" id="{7E21599A-5EA4-BD5B-5F0C-4580BDAC48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B416D01-9506-08BB-A58F-7BC07D747F6C}"/>
              </a:ext>
            </a:extLst>
          </p:cNvPr>
          <p:cNvSpPr>
            <a:spLocks noGrp="1"/>
          </p:cNvSpPr>
          <p:nvPr>
            <p:ph type="sldNum" sz="quarter" idx="12"/>
          </p:nvPr>
        </p:nvSpPr>
        <p:spPr/>
        <p:txBody>
          <a:bodyPr/>
          <a:lstStyle/>
          <a:p>
            <a:fld id="{5F7085DE-243B-444A-B8BE-9CCC8C87C003}" type="slidenum">
              <a:rPr lang="en-US" smtClean="0"/>
              <a:t>‹#›</a:t>
            </a:fld>
            <a:endParaRPr lang="en-US"/>
          </a:p>
        </p:txBody>
      </p:sp>
    </p:spTree>
    <p:extLst>
      <p:ext uri="{BB962C8B-B14F-4D97-AF65-F5344CB8AC3E}">
        <p14:creationId xmlns:p14="http://schemas.microsoft.com/office/powerpoint/2010/main" val="4171751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4BAD9B-7722-2374-BB04-C2DD6503977B}"/>
              </a:ext>
            </a:extLst>
          </p:cNvPr>
          <p:cNvSpPr>
            <a:spLocks noGrp="1"/>
          </p:cNvSpPr>
          <p:nvPr>
            <p:ph type="dt" sz="half" idx="10"/>
          </p:nvPr>
        </p:nvSpPr>
        <p:spPr/>
        <p:txBody>
          <a:bodyPr/>
          <a:lstStyle/>
          <a:p>
            <a:fld id="{97676B39-6021-194C-9411-AD4D04B68E59}" type="datetimeFigureOut">
              <a:rPr lang="en-US" smtClean="0"/>
              <a:t>8/10/2024</a:t>
            </a:fld>
            <a:endParaRPr lang="en-US"/>
          </a:p>
        </p:txBody>
      </p:sp>
      <p:sp>
        <p:nvSpPr>
          <p:cNvPr id="3" name="Footer Placeholder 2">
            <a:extLst>
              <a:ext uri="{FF2B5EF4-FFF2-40B4-BE49-F238E27FC236}">
                <a16:creationId xmlns:a16="http://schemas.microsoft.com/office/drawing/2014/main" id="{AFA90DEB-ADC9-0623-A3CB-3716A241C09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3834898-C5B1-4BBC-2C6B-6EFFA68F31BB}"/>
              </a:ext>
            </a:extLst>
          </p:cNvPr>
          <p:cNvSpPr>
            <a:spLocks noGrp="1"/>
          </p:cNvSpPr>
          <p:nvPr>
            <p:ph type="sldNum" sz="quarter" idx="12"/>
          </p:nvPr>
        </p:nvSpPr>
        <p:spPr/>
        <p:txBody>
          <a:bodyPr/>
          <a:lstStyle/>
          <a:p>
            <a:fld id="{5F7085DE-243B-444A-B8BE-9CCC8C87C003}" type="slidenum">
              <a:rPr lang="en-US" smtClean="0"/>
              <a:t>‹#›</a:t>
            </a:fld>
            <a:endParaRPr lang="en-US"/>
          </a:p>
        </p:txBody>
      </p:sp>
    </p:spTree>
    <p:extLst>
      <p:ext uri="{BB962C8B-B14F-4D97-AF65-F5344CB8AC3E}">
        <p14:creationId xmlns:p14="http://schemas.microsoft.com/office/powerpoint/2010/main" val="1986874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148DB-E3DB-1C67-836E-14976F989F14}"/>
              </a:ext>
            </a:extLst>
          </p:cNvPr>
          <p:cNvSpPr>
            <a:spLocks noGrp="1"/>
          </p:cNvSpPr>
          <p:nvPr>
            <p:ph type="title"/>
          </p:nvPr>
        </p:nvSpPr>
        <p:spPr>
          <a:xfrm>
            <a:off x="839790" y="457200"/>
            <a:ext cx="3932236"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9A409D29-92C8-AFDA-4E0E-23B4C87F6D71}"/>
              </a:ext>
            </a:extLst>
          </p:cNvPr>
          <p:cNvSpPr>
            <a:spLocks noGrp="1"/>
          </p:cNvSpPr>
          <p:nvPr>
            <p:ph idx="1"/>
          </p:nvPr>
        </p:nvSpPr>
        <p:spPr>
          <a:xfrm>
            <a:off x="5183188"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F4973B7-D618-CA50-9D0B-ABA40C7BB1B7}"/>
              </a:ext>
            </a:extLst>
          </p:cNvPr>
          <p:cNvSpPr>
            <a:spLocks noGrp="1"/>
          </p:cNvSpPr>
          <p:nvPr>
            <p:ph type="body" sz="half" idx="2"/>
          </p:nvPr>
        </p:nvSpPr>
        <p:spPr>
          <a:xfrm>
            <a:off x="839790" y="2057400"/>
            <a:ext cx="3932236"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B7D0663-4174-DA0A-2DA9-1BB242FA0A0A}"/>
              </a:ext>
            </a:extLst>
          </p:cNvPr>
          <p:cNvSpPr>
            <a:spLocks noGrp="1"/>
          </p:cNvSpPr>
          <p:nvPr>
            <p:ph type="dt" sz="half" idx="10"/>
          </p:nvPr>
        </p:nvSpPr>
        <p:spPr/>
        <p:txBody>
          <a:bodyPr/>
          <a:lstStyle/>
          <a:p>
            <a:fld id="{97676B39-6021-194C-9411-AD4D04B68E59}" type="datetimeFigureOut">
              <a:rPr lang="en-US" smtClean="0"/>
              <a:t>8/10/2024</a:t>
            </a:fld>
            <a:endParaRPr lang="en-US"/>
          </a:p>
        </p:txBody>
      </p:sp>
      <p:sp>
        <p:nvSpPr>
          <p:cNvPr id="6" name="Footer Placeholder 5">
            <a:extLst>
              <a:ext uri="{FF2B5EF4-FFF2-40B4-BE49-F238E27FC236}">
                <a16:creationId xmlns:a16="http://schemas.microsoft.com/office/drawing/2014/main" id="{CC5091BB-E0D2-6CBF-F54C-36DDB01864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31FE96-2443-0C02-E15F-306F00ECC9EE}"/>
              </a:ext>
            </a:extLst>
          </p:cNvPr>
          <p:cNvSpPr>
            <a:spLocks noGrp="1"/>
          </p:cNvSpPr>
          <p:nvPr>
            <p:ph type="sldNum" sz="quarter" idx="12"/>
          </p:nvPr>
        </p:nvSpPr>
        <p:spPr/>
        <p:txBody>
          <a:bodyPr/>
          <a:lstStyle/>
          <a:p>
            <a:fld id="{5F7085DE-243B-444A-B8BE-9CCC8C87C003}" type="slidenum">
              <a:rPr lang="en-US" smtClean="0"/>
              <a:t>‹#›</a:t>
            </a:fld>
            <a:endParaRPr lang="en-US"/>
          </a:p>
        </p:txBody>
      </p:sp>
    </p:spTree>
    <p:extLst>
      <p:ext uri="{BB962C8B-B14F-4D97-AF65-F5344CB8AC3E}">
        <p14:creationId xmlns:p14="http://schemas.microsoft.com/office/powerpoint/2010/main" val="41857752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1987-FD20-495A-3295-571392B76174}"/>
              </a:ext>
            </a:extLst>
          </p:cNvPr>
          <p:cNvSpPr>
            <a:spLocks noGrp="1"/>
          </p:cNvSpPr>
          <p:nvPr>
            <p:ph type="title"/>
          </p:nvPr>
        </p:nvSpPr>
        <p:spPr>
          <a:xfrm>
            <a:off x="839790" y="457200"/>
            <a:ext cx="3932236"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BE516D0A-801D-250C-B2AA-D4017FD3C546}"/>
              </a:ext>
            </a:extLst>
          </p:cNvPr>
          <p:cNvSpPr>
            <a:spLocks noGrp="1"/>
          </p:cNvSpPr>
          <p:nvPr>
            <p:ph type="pic" idx="1"/>
          </p:nvPr>
        </p:nvSpPr>
        <p:spPr>
          <a:xfrm>
            <a:off x="5183188" y="987425"/>
            <a:ext cx="617220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185D9FA-0538-BDBD-4E00-DAC5C832F25B}"/>
              </a:ext>
            </a:extLst>
          </p:cNvPr>
          <p:cNvSpPr>
            <a:spLocks noGrp="1"/>
          </p:cNvSpPr>
          <p:nvPr>
            <p:ph type="body" sz="half" idx="2"/>
          </p:nvPr>
        </p:nvSpPr>
        <p:spPr>
          <a:xfrm>
            <a:off x="839790" y="2057400"/>
            <a:ext cx="3932236"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0F27FA0-0FF6-18E0-7110-502DB303C926}"/>
              </a:ext>
            </a:extLst>
          </p:cNvPr>
          <p:cNvSpPr>
            <a:spLocks noGrp="1"/>
          </p:cNvSpPr>
          <p:nvPr>
            <p:ph type="dt" sz="half" idx="10"/>
          </p:nvPr>
        </p:nvSpPr>
        <p:spPr/>
        <p:txBody>
          <a:bodyPr/>
          <a:lstStyle/>
          <a:p>
            <a:fld id="{97676B39-6021-194C-9411-AD4D04B68E59}" type="datetimeFigureOut">
              <a:rPr lang="en-US" smtClean="0"/>
              <a:t>8/10/2024</a:t>
            </a:fld>
            <a:endParaRPr lang="en-US"/>
          </a:p>
        </p:txBody>
      </p:sp>
      <p:sp>
        <p:nvSpPr>
          <p:cNvPr id="6" name="Footer Placeholder 5">
            <a:extLst>
              <a:ext uri="{FF2B5EF4-FFF2-40B4-BE49-F238E27FC236}">
                <a16:creationId xmlns:a16="http://schemas.microsoft.com/office/drawing/2014/main" id="{F1925CAE-E807-8D7B-D1FA-BF308D8E21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A40B18-5081-CAC9-A882-1BAF626E0F5D}"/>
              </a:ext>
            </a:extLst>
          </p:cNvPr>
          <p:cNvSpPr>
            <a:spLocks noGrp="1"/>
          </p:cNvSpPr>
          <p:nvPr>
            <p:ph type="sldNum" sz="quarter" idx="12"/>
          </p:nvPr>
        </p:nvSpPr>
        <p:spPr/>
        <p:txBody>
          <a:bodyPr/>
          <a:lstStyle/>
          <a:p>
            <a:fld id="{5F7085DE-243B-444A-B8BE-9CCC8C87C003}" type="slidenum">
              <a:rPr lang="en-US" smtClean="0"/>
              <a:t>‹#›</a:t>
            </a:fld>
            <a:endParaRPr lang="en-US"/>
          </a:p>
        </p:txBody>
      </p:sp>
    </p:spTree>
    <p:extLst>
      <p:ext uri="{BB962C8B-B14F-4D97-AF65-F5344CB8AC3E}">
        <p14:creationId xmlns:p14="http://schemas.microsoft.com/office/powerpoint/2010/main" val="1380751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0F5882-3436-5B3E-96D1-1BE1B2D814D2}"/>
              </a:ext>
            </a:extLst>
          </p:cNvPr>
          <p:cNvSpPr>
            <a:spLocks noGrp="1"/>
          </p:cNvSpPr>
          <p:nvPr>
            <p:ph type="title"/>
          </p:nvPr>
        </p:nvSpPr>
        <p:spPr>
          <a:xfrm>
            <a:off x="838202"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AD1D16B-F251-6362-D61B-B5ABD8189B27}"/>
              </a:ext>
            </a:extLst>
          </p:cNvPr>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BF7DDCF-6921-B488-ABC0-3984C45A6629}"/>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676B39-6021-194C-9411-AD4D04B68E59}" type="datetimeFigureOut">
              <a:rPr lang="en-US" smtClean="0"/>
              <a:t>8/10/2024</a:t>
            </a:fld>
            <a:endParaRPr lang="en-US"/>
          </a:p>
        </p:txBody>
      </p:sp>
      <p:sp>
        <p:nvSpPr>
          <p:cNvPr id="5" name="Footer Placeholder 4">
            <a:extLst>
              <a:ext uri="{FF2B5EF4-FFF2-40B4-BE49-F238E27FC236}">
                <a16:creationId xmlns:a16="http://schemas.microsoft.com/office/drawing/2014/main" id="{5AADE33B-0F80-00D8-8D44-31AF9EC3067A}"/>
              </a:ext>
            </a:extLst>
          </p:cNvPr>
          <p:cNvSpPr>
            <a:spLocks noGrp="1"/>
          </p:cNvSpPr>
          <p:nvPr>
            <p:ph type="ftr" sz="quarter" idx="3"/>
          </p:nvPr>
        </p:nvSpPr>
        <p:spPr>
          <a:xfrm>
            <a:off x="4038602"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680239-E1E5-007D-B05F-EA3D5FB4E211}"/>
              </a:ext>
            </a:extLst>
          </p:cNvPr>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7085DE-243B-444A-B8BE-9CCC8C87C003}" type="slidenum">
              <a:rPr lang="en-US" smtClean="0"/>
              <a:t>‹#›</a:t>
            </a:fld>
            <a:endParaRPr lang="en-US"/>
          </a:p>
        </p:txBody>
      </p:sp>
    </p:spTree>
    <p:extLst>
      <p:ext uri="{BB962C8B-B14F-4D97-AF65-F5344CB8AC3E}">
        <p14:creationId xmlns:p14="http://schemas.microsoft.com/office/powerpoint/2010/main" val="42300663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blue text&#10;&#10;Description automatically generated">
            <a:extLst>
              <a:ext uri="{FF2B5EF4-FFF2-40B4-BE49-F238E27FC236}">
                <a16:creationId xmlns:a16="http://schemas.microsoft.com/office/drawing/2014/main" id="{B8365A52-A912-A123-CC4B-FF24EE77FAC2}"/>
              </a:ext>
            </a:extLst>
          </p:cNvPr>
          <p:cNvPicPr>
            <a:picLocks noChangeAspect="1"/>
          </p:cNvPicPr>
          <p:nvPr/>
        </p:nvPicPr>
        <p:blipFill>
          <a:blip r:embed="rId3"/>
          <a:stretch>
            <a:fillRect/>
          </a:stretch>
        </p:blipFill>
        <p:spPr>
          <a:xfrm>
            <a:off x="539859" y="500667"/>
            <a:ext cx="3440470" cy="1175140"/>
          </a:xfrm>
          <a:prstGeom prst="rect">
            <a:avLst/>
          </a:prstGeom>
        </p:spPr>
      </p:pic>
      <p:sp>
        <p:nvSpPr>
          <p:cNvPr id="6" name="TextBox 5">
            <a:extLst>
              <a:ext uri="{FF2B5EF4-FFF2-40B4-BE49-F238E27FC236}">
                <a16:creationId xmlns:a16="http://schemas.microsoft.com/office/drawing/2014/main" id="{AC6DE6C1-E0A1-924E-D1B8-FD58C2EEA681}"/>
              </a:ext>
            </a:extLst>
          </p:cNvPr>
          <p:cNvSpPr txBox="1"/>
          <p:nvPr/>
        </p:nvSpPr>
        <p:spPr>
          <a:xfrm>
            <a:off x="2124635" y="2251587"/>
            <a:ext cx="7108703" cy="1569660"/>
          </a:xfrm>
          <a:prstGeom prst="rect">
            <a:avLst/>
          </a:prstGeom>
          <a:noFill/>
        </p:spPr>
        <p:txBody>
          <a:bodyPr wrap="square" rtlCol="0">
            <a:spAutoFit/>
          </a:bodyPr>
          <a:lstStyle/>
          <a:p>
            <a:pPr defTabSz="722376">
              <a:spcAft>
                <a:spcPts val="600"/>
              </a:spcAft>
            </a:pPr>
            <a:r>
              <a:rPr lang="en-US" sz="4800" dirty="0"/>
              <a:t>Quantum Machine Learning for image classification</a:t>
            </a:r>
          </a:p>
        </p:txBody>
      </p:sp>
      <p:sp>
        <p:nvSpPr>
          <p:cNvPr id="7" name="TextBox 6">
            <a:extLst>
              <a:ext uri="{FF2B5EF4-FFF2-40B4-BE49-F238E27FC236}">
                <a16:creationId xmlns:a16="http://schemas.microsoft.com/office/drawing/2014/main" id="{6F4D841B-D791-94F1-2AF7-F2B236F898E2}"/>
              </a:ext>
            </a:extLst>
          </p:cNvPr>
          <p:cNvSpPr txBox="1"/>
          <p:nvPr/>
        </p:nvSpPr>
        <p:spPr>
          <a:xfrm>
            <a:off x="3980333" y="4733204"/>
            <a:ext cx="5255661" cy="784830"/>
          </a:xfrm>
          <a:prstGeom prst="rect">
            <a:avLst/>
          </a:prstGeom>
          <a:noFill/>
        </p:spPr>
        <p:txBody>
          <a:bodyPr wrap="square" rtlCol="0">
            <a:spAutoFit/>
          </a:bodyPr>
          <a:lstStyle/>
          <a:p>
            <a:pPr defTabSz="722376">
              <a:spcAft>
                <a:spcPts val="600"/>
              </a:spcAft>
            </a:pPr>
            <a:r>
              <a:rPr lang="en-US" sz="2000" dirty="0"/>
              <a:t>Brian </a:t>
            </a:r>
            <a:r>
              <a:rPr lang="en-US" sz="2000" dirty="0" err="1"/>
              <a:t>Recktenwall-Calvet</a:t>
            </a:r>
            <a:r>
              <a:rPr lang="en-US" sz="2000" dirty="0"/>
              <a:t>, </a:t>
            </a:r>
            <a:r>
              <a:rPr lang="en-US" sz="2000" dirty="0" err="1"/>
              <a:t>Haemanth</a:t>
            </a:r>
            <a:r>
              <a:rPr lang="en-US" sz="2000" dirty="0"/>
              <a:t> V,  </a:t>
            </a:r>
          </a:p>
          <a:p>
            <a:pPr defTabSz="722376">
              <a:spcAft>
                <a:spcPts val="600"/>
              </a:spcAft>
            </a:pPr>
            <a:r>
              <a:rPr lang="en-US" sz="2000" dirty="0"/>
              <a:t>Hussein Shiri and  A/Prof Carlos C N Kuhn</a:t>
            </a:r>
          </a:p>
        </p:txBody>
      </p:sp>
    </p:spTree>
    <p:extLst>
      <p:ext uri="{BB962C8B-B14F-4D97-AF65-F5344CB8AC3E}">
        <p14:creationId xmlns:p14="http://schemas.microsoft.com/office/powerpoint/2010/main" val="4117322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3CB39B-9591-971E-8ACC-65B0FAC4F233}"/>
              </a:ext>
            </a:extLst>
          </p:cNvPr>
          <p:cNvPicPr>
            <a:picLocks noChangeAspect="1"/>
          </p:cNvPicPr>
          <p:nvPr/>
        </p:nvPicPr>
        <p:blipFill>
          <a:blip r:embed="rId2"/>
          <a:stretch>
            <a:fillRect/>
          </a:stretch>
        </p:blipFill>
        <p:spPr>
          <a:xfrm>
            <a:off x="876344" y="149281"/>
            <a:ext cx="10439311" cy="6559437"/>
          </a:xfrm>
          <a:prstGeom prst="rect">
            <a:avLst/>
          </a:prstGeom>
        </p:spPr>
      </p:pic>
    </p:spTree>
    <p:extLst>
      <p:ext uri="{BB962C8B-B14F-4D97-AF65-F5344CB8AC3E}">
        <p14:creationId xmlns:p14="http://schemas.microsoft.com/office/powerpoint/2010/main" val="686802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18E17-80F6-29CE-3726-672C0BB8BD16}"/>
              </a:ext>
            </a:extLst>
          </p:cNvPr>
          <p:cNvSpPr>
            <a:spLocks noGrp="1"/>
          </p:cNvSpPr>
          <p:nvPr>
            <p:ph type="title"/>
          </p:nvPr>
        </p:nvSpPr>
        <p:spPr/>
        <p:txBody>
          <a:bodyPr/>
          <a:lstStyle/>
          <a:p>
            <a:r>
              <a:rPr lang="en-US" dirty="0"/>
              <a:t>Evolution of Epoch Bias</a:t>
            </a:r>
          </a:p>
        </p:txBody>
      </p:sp>
      <p:pic>
        <p:nvPicPr>
          <p:cNvPr id="5" name="Picture 4">
            <a:extLst>
              <a:ext uri="{FF2B5EF4-FFF2-40B4-BE49-F238E27FC236}">
                <a16:creationId xmlns:a16="http://schemas.microsoft.com/office/drawing/2014/main" id="{AB264349-C9B2-26C9-F216-7789ECC98098}"/>
              </a:ext>
            </a:extLst>
          </p:cNvPr>
          <p:cNvPicPr>
            <a:picLocks noChangeAspect="1"/>
          </p:cNvPicPr>
          <p:nvPr/>
        </p:nvPicPr>
        <p:blipFill>
          <a:blip r:embed="rId2"/>
          <a:stretch>
            <a:fillRect/>
          </a:stretch>
        </p:blipFill>
        <p:spPr>
          <a:xfrm>
            <a:off x="483383" y="2009466"/>
            <a:ext cx="11225233" cy="4343776"/>
          </a:xfrm>
          <a:prstGeom prst="rect">
            <a:avLst/>
          </a:prstGeom>
        </p:spPr>
      </p:pic>
    </p:spTree>
    <p:extLst>
      <p:ext uri="{BB962C8B-B14F-4D97-AF65-F5344CB8AC3E}">
        <p14:creationId xmlns:p14="http://schemas.microsoft.com/office/powerpoint/2010/main" val="491828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een and blue square&#10;&#10;Description automatically generated with medium confidence">
            <a:extLst>
              <a:ext uri="{FF2B5EF4-FFF2-40B4-BE49-F238E27FC236}">
                <a16:creationId xmlns:a16="http://schemas.microsoft.com/office/drawing/2014/main" id="{4529F286-13DF-E0E2-9B32-3409CCDE9032}"/>
              </a:ext>
            </a:extLst>
          </p:cNvPr>
          <p:cNvPicPr>
            <a:picLocks noChangeAspect="1"/>
          </p:cNvPicPr>
          <p:nvPr/>
        </p:nvPicPr>
        <p:blipFill>
          <a:blip r:embed="rId2"/>
          <a:stretch>
            <a:fillRect/>
          </a:stretch>
        </p:blipFill>
        <p:spPr>
          <a:xfrm>
            <a:off x="5722716" y="0"/>
            <a:ext cx="6858000" cy="6858000"/>
          </a:xfrm>
          <a:prstGeom prst="rect">
            <a:avLst/>
          </a:prstGeom>
        </p:spPr>
      </p:pic>
      <p:pic>
        <p:nvPicPr>
          <p:cNvPr id="7" name="Picture 6" descr="A green and blue square&#10;&#10;Description automatically generated with medium confidence">
            <a:extLst>
              <a:ext uri="{FF2B5EF4-FFF2-40B4-BE49-F238E27FC236}">
                <a16:creationId xmlns:a16="http://schemas.microsoft.com/office/drawing/2014/main" id="{9F09D619-5FFB-AF9D-0071-94FD8B04A855}"/>
              </a:ext>
            </a:extLst>
          </p:cNvPr>
          <p:cNvPicPr>
            <a:picLocks noChangeAspect="1"/>
          </p:cNvPicPr>
          <p:nvPr/>
        </p:nvPicPr>
        <p:blipFill>
          <a:blip r:embed="rId3"/>
          <a:stretch>
            <a:fillRect/>
          </a:stretch>
        </p:blipFill>
        <p:spPr>
          <a:xfrm>
            <a:off x="-463953" y="0"/>
            <a:ext cx="6858000" cy="6858000"/>
          </a:xfrm>
          <a:prstGeom prst="rect">
            <a:avLst/>
          </a:prstGeom>
        </p:spPr>
      </p:pic>
    </p:spTree>
    <p:extLst>
      <p:ext uri="{BB962C8B-B14F-4D97-AF65-F5344CB8AC3E}">
        <p14:creationId xmlns:p14="http://schemas.microsoft.com/office/powerpoint/2010/main" val="2763012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10C0830D-716F-7DB5-E947-2BBD54BB56C9}"/>
              </a:ext>
            </a:extLst>
          </p:cNvPr>
          <p:cNvGraphicFramePr>
            <a:graphicFrameLocks/>
          </p:cNvGraphicFramePr>
          <p:nvPr>
            <p:extLst>
              <p:ext uri="{D42A27DB-BD31-4B8C-83A1-F6EECF244321}">
                <p14:modId xmlns:p14="http://schemas.microsoft.com/office/powerpoint/2010/main" val="3760250194"/>
              </p:ext>
            </p:extLst>
          </p:nvPr>
        </p:nvGraphicFramePr>
        <p:xfrm>
          <a:off x="909360" y="547627"/>
          <a:ext cx="10373280" cy="576274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2700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3E77AC-ECD8-DA31-9CF0-FA1116909E93}"/>
              </a:ext>
            </a:extLst>
          </p:cNvPr>
          <p:cNvPicPr>
            <a:picLocks noChangeAspect="1"/>
          </p:cNvPicPr>
          <p:nvPr/>
        </p:nvPicPr>
        <p:blipFill>
          <a:blip r:embed="rId2"/>
          <a:stretch>
            <a:fillRect/>
          </a:stretch>
        </p:blipFill>
        <p:spPr>
          <a:xfrm>
            <a:off x="1306415" y="533149"/>
            <a:ext cx="9579170" cy="5791702"/>
          </a:xfrm>
          <a:prstGeom prst="rect">
            <a:avLst/>
          </a:prstGeom>
        </p:spPr>
      </p:pic>
    </p:spTree>
    <p:extLst>
      <p:ext uri="{BB962C8B-B14F-4D97-AF65-F5344CB8AC3E}">
        <p14:creationId xmlns:p14="http://schemas.microsoft.com/office/powerpoint/2010/main" val="2611399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35A75-BB2D-1354-29E0-32E4B5D14C1E}"/>
              </a:ext>
            </a:extLst>
          </p:cNvPr>
          <p:cNvSpPr>
            <a:spLocks noGrp="1"/>
          </p:cNvSpPr>
          <p:nvPr>
            <p:ph type="title"/>
          </p:nvPr>
        </p:nvSpPr>
        <p:spPr/>
        <p:txBody>
          <a:bodyPr/>
          <a:lstStyle/>
          <a:p>
            <a:r>
              <a:rPr lang="en-US" dirty="0"/>
              <a:t>MNIST (2,1) (0,3) Accuracy 0.9535</a:t>
            </a:r>
          </a:p>
        </p:txBody>
      </p:sp>
      <p:pic>
        <p:nvPicPr>
          <p:cNvPr id="7" name="Picture 6">
            <a:extLst>
              <a:ext uri="{FF2B5EF4-FFF2-40B4-BE49-F238E27FC236}">
                <a16:creationId xmlns:a16="http://schemas.microsoft.com/office/drawing/2014/main" id="{21CF8C0A-D8D9-313B-1478-BF98299ECF71}"/>
              </a:ext>
            </a:extLst>
          </p:cNvPr>
          <p:cNvPicPr>
            <a:picLocks noChangeAspect="1"/>
          </p:cNvPicPr>
          <p:nvPr/>
        </p:nvPicPr>
        <p:blipFill>
          <a:blip r:embed="rId2"/>
          <a:stretch>
            <a:fillRect/>
          </a:stretch>
        </p:blipFill>
        <p:spPr>
          <a:xfrm>
            <a:off x="1882007" y="1481558"/>
            <a:ext cx="8427985" cy="8427985"/>
          </a:xfrm>
          <a:prstGeom prst="rect">
            <a:avLst/>
          </a:prstGeom>
        </p:spPr>
      </p:pic>
    </p:spTree>
    <p:extLst>
      <p:ext uri="{BB962C8B-B14F-4D97-AF65-F5344CB8AC3E}">
        <p14:creationId xmlns:p14="http://schemas.microsoft.com/office/powerpoint/2010/main" val="7450096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3C41A53-BAA2-F73D-D560-CA35D2081B7B}"/>
              </a:ext>
            </a:extLst>
          </p:cNvPr>
          <p:cNvSpPr txBox="1"/>
          <p:nvPr/>
        </p:nvSpPr>
        <p:spPr>
          <a:xfrm>
            <a:off x="7130005" y="371448"/>
            <a:ext cx="1909823" cy="369332"/>
          </a:xfrm>
          <a:prstGeom prst="rect">
            <a:avLst/>
          </a:prstGeom>
          <a:noFill/>
        </p:spPr>
        <p:txBody>
          <a:bodyPr wrap="square" rtlCol="0">
            <a:spAutoFit/>
          </a:bodyPr>
          <a:lstStyle/>
          <a:p>
            <a:pPr algn="ctr"/>
            <a:r>
              <a:rPr lang="en-US" dirty="0"/>
              <a:t>(3,0) (2,1)</a:t>
            </a:r>
          </a:p>
        </p:txBody>
      </p:sp>
      <p:pic>
        <p:nvPicPr>
          <p:cNvPr id="9" name="Picture 8">
            <a:extLst>
              <a:ext uri="{FF2B5EF4-FFF2-40B4-BE49-F238E27FC236}">
                <a16:creationId xmlns:a16="http://schemas.microsoft.com/office/drawing/2014/main" id="{564BD4C6-E4D4-4F13-5177-DEFF09394ACE}"/>
              </a:ext>
            </a:extLst>
          </p:cNvPr>
          <p:cNvPicPr>
            <a:picLocks noChangeAspect="1"/>
          </p:cNvPicPr>
          <p:nvPr/>
        </p:nvPicPr>
        <p:blipFill rotWithShape="1">
          <a:blip r:embed="rId2"/>
          <a:srcRect l="67440" t="12152" r="10281" b="65232"/>
          <a:stretch/>
        </p:blipFill>
        <p:spPr>
          <a:xfrm>
            <a:off x="7292050" y="833376"/>
            <a:ext cx="1527859" cy="1551009"/>
          </a:xfrm>
          <a:prstGeom prst="rect">
            <a:avLst/>
          </a:prstGeom>
        </p:spPr>
      </p:pic>
      <p:pic>
        <p:nvPicPr>
          <p:cNvPr id="11" name="Picture 10">
            <a:extLst>
              <a:ext uri="{FF2B5EF4-FFF2-40B4-BE49-F238E27FC236}">
                <a16:creationId xmlns:a16="http://schemas.microsoft.com/office/drawing/2014/main" id="{7F75F1EC-EC98-F7FB-8DA6-7FA91A7E5872}"/>
              </a:ext>
            </a:extLst>
          </p:cNvPr>
          <p:cNvPicPr>
            <a:picLocks noChangeAspect="1"/>
          </p:cNvPicPr>
          <p:nvPr/>
        </p:nvPicPr>
        <p:blipFill rotWithShape="1">
          <a:blip r:embed="rId3"/>
          <a:srcRect l="67440" t="12152" r="10281" b="65232"/>
          <a:stretch/>
        </p:blipFill>
        <p:spPr>
          <a:xfrm>
            <a:off x="9630136" y="833376"/>
            <a:ext cx="1527859" cy="1551009"/>
          </a:xfrm>
          <a:prstGeom prst="rect">
            <a:avLst/>
          </a:prstGeom>
        </p:spPr>
      </p:pic>
      <p:sp>
        <p:nvSpPr>
          <p:cNvPr id="12" name="TextBox 11">
            <a:extLst>
              <a:ext uri="{FF2B5EF4-FFF2-40B4-BE49-F238E27FC236}">
                <a16:creationId xmlns:a16="http://schemas.microsoft.com/office/drawing/2014/main" id="{63511730-7076-2FC6-F727-658AE9425BF9}"/>
              </a:ext>
            </a:extLst>
          </p:cNvPr>
          <p:cNvSpPr txBox="1"/>
          <p:nvPr/>
        </p:nvSpPr>
        <p:spPr>
          <a:xfrm>
            <a:off x="9439153" y="371448"/>
            <a:ext cx="1909823" cy="369332"/>
          </a:xfrm>
          <a:prstGeom prst="rect">
            <a:avLst/>
          </a:prstGeom>
          <a:noFill/>
        </p:spPr>
        <p:txBody>
          <a:bodyPr wrap="square" rtlCol="0">
            <a:spAutoFit/>
          </a:bodyPr>
          <a:lstStyle/>
          <a:p>
            <a:pPr algn="ctr"/>
            <a:r>
              <a:rPr lang="en-US" dirty="0"/>
              <a:t>(2,1) (0,3)</a:t>
            </a:r>
          </a:p>
        </p:txBody>
      </p:sp>
      <p:pic>
        <p:nvPicPr>
          <p:cNvPr id="14" name="Picture 13">
            <a:extLst>
              <a:ext uri="{FF2B5EF4-FFF2-40B4-BE49-F238E27FC236}">
                <a16:creationId xmlns:a16="http://schemas.microsoft.com/office/drawing/2014/main" id="{71E88039-6A3B-8593-136F-98D4E97C55F4}"/>
              </a:ext>
            </a:extLst>
          </p:cNvPr>
          <p:cNvPicPr>
            <a:picLocks noChangeAspect="1"/>
          </p:cNvPicPr>
          <p:nvPr/>
        </p:nvPicPr>
        <p:blipFill rotWithShape="1">
          <a:blip r:embed="rId4"/>
          <a:srcRect l="67440" t="12152" r="10281" b="65232"/>
          <a:stretch/>
        </p:blipFill>
        <p:spPr>
          <a:xfrm>
            <a:off x="7320986" y="4224758"/>
            <a:ext cx="1527859" cy="1551009"/>
          </a:xfrm>
          <a:prstGeom prst="rect">
            <a:avLst/>
          </a:prstGeom>
        </p:spPr>
      </p:pic>
      <p:sp>
        <p:nvSpPr>
          <p:cNvPr id="15" name="TextBox 14">
            <a:extLst>
              <a:ext uri="{FF2B5EF4-FFF2-40B4-BE49-F238E27FC236}">
                <a16:creationId xmlns:a16="http://schemas.microsoft.com/office/drawing/2014/main" id="{2E4DE329-6B52-5697-7A29-2BC73D58AD1F}"/>
              </a:ext>
            </a:extLst>
          </p:cNvPr>
          <p:cNvSpPr txBox="1"/>
          <p:nvPr/>
        </p:nvSpPr>
        <p:spPr>
          <a:xfrm>
            <a:off x="7101067" y="3753185"/>
            <a:ext cx="1909823" cy="369332"/>
          </a:xfrm>
          <a:prstGeom prst="rect">
            <a:avLst/>
          </a:prstGeom>
          <a:noFill/>
        </p:spPr>
        <p:txBody>
          <a:bodyPr wrap="square" rtlCol="0">
            <a:spAutoFit/>
          </a:bodyPr>
          <a:lstStyle/>
          <a:p>
            <a:pPr algn="ctr"/>
            <a:r>
              <a:rPr lang="en-US" dirty="0"/>
              <a:t>(3,1) (2,0)</a:t>
            </a:r>
          </a:p>
        </p:txBody>
      </p:sp>
      <p:pic>
        <p:nvPicPr>
          <p:cNvPr id="17" name="Picture 16">
            <a:extLst>
              <a:ext uri="{FF2B5EF4-FFF2-40B4-BE49-F238E27FC236}">
                <a16:creationId xmlns:a16="http://schemas.microsoft.com/office/drawing/2014/main" id="{6F223F0E-F3B0-3C8F-5E58-9097E47C6377}"/>
              </a:ext>
            </a:extLst>
          </p:cNvPr>
          <p:cNvPicPr>
            <a:picLocks noChangeAspect="1"/>
          </p:cNvPicPr>
          <p:nvPr/>
        </p:nvPicPr>
        <p:blipFill rotWithShape="1">
          <a:blip r:embed="rId5"/>
          <a:srcRect l="67440" t="12152" r="9860" b="65232"/>
          <a:stretch/>
        </p:blipFill>
        <p:spPr>
          <a:xfrm>
            <a:off x="9615666" y="4224758"/>
            <a:ext cx="1556795" cy="1551009"/>
          </a:xfrm>
          <a:prstGeom prst="rect">
            <a:avLst/>
          </a:prstGeom>
        </p:spPr>
      </p:pic>
      <p:sp>
        <p:nvSpPr>
          <p:cNvPr id="18" name="TextBox 17">
            <a:extLst>
              <a:ext uri="{FF2B5EF4-FFF2-40B4-BE49-F238E27FC236}">
                <a16:creationId xmlns:a16="http://schemas.microsoft.com/office/drawing/2014/main" id="{32C2E148-9BA6-20B9-F468-E733148C1D11}"/>
              </a:ext>
            </a:extLst>
          </p:cNvPr>
          <p:cNvSpPr txBox="1"/>
          <p:nvPr/>
        </p:nvSpPr>
        <p:spPr>
          <a:xfrm>
            <a:off x="9439153" y="3753185"/>
            <a:ext cx="1909823" cy="369332"/>
          </a:xfrm>
          <a:prstGeom prst="rect">
            <a:avLst/>
          </a:prstGeom>
          <a:noFill/>
        </p:spPr>
        <p:txBody>
          <a:bodyPr wrap="square" rtlCol="0">
            <a:spAutoFit/>
          </a:bodyPr>
          <a:lstStyle/>
          <a:p>
            <a:pPr algn="ctr"/>
            <a:r>
              <a:rPr lang="en-US" dirty="0"/>
              <a:t>(3,2) (1,0)</a:t>
            </a:r>
          </a:p>
        </p:txBody>
      </p:sp>
      <p:sp>
        <p:nvSpPr>
          <p:cNvPr id="19" name="TextBox 18">
            <a:extLst>
              <a:ext uri="{FF2B5EF4-FFF2-40B4-BE49-F238E27FC236}">
                <a16:creationId xmlns:a16="http://schemas.microsoft.com/office/drawing/2014/main" id="{72402347-9B0A-DCC3-8F11-2A51A28279EB}"/>
              </a:ext>
            </a:extLst>
          </p:cNvPr>
          <p:cNvSpPr txBox="1"/>
          <p:nvPr/>
        </p:nvSpPr>
        <p:spPr>
          <a:xfrm>
            <a:off x="1053296" y="1030147"/>
            <a:ext cx="5237544" cy="1754326"/>
          </a:xfrm>
          <a:prstGeom prst="rect">
            <a:avLst/>
          </a:prstGeom>
          <a:noFill/>
        </p:spPr>
        <p:txBody>
          <a:bodyPr wrap="square" rtlCol="0">
            <a:spAutoFit/>
          </a:bodyPr>
          <a:lstStyle/>
          <a:p>
            <a:r>
              <a:rPr lang="en-US" dirty="0"/>
              <a:t>The gap in accuracy between the diagonal sets and other sets does not seem to be influenced by the resulting core horizontal or vertical segmentation. Instead, the more subtle difference in the edge features seems to influence the accuracy improvements in the diagonal sets.</a:t>
            </a:r>
          </a:p>
        </p:txBody>
      </p:sp>
    </p:spTree>
    <p:extLst>
      <p:ext uri="{BB962C8B-B14F-4D97-AF65-F5344CB8AC3E}">
        <p14:creationId xmlns:p14="http://schemas.microsoft.com/office/powerpoint/2010/main" val="3525527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F5AD0-2DE2-3121-377A-16AD2B0B558A}"/>
              </a:ext>
            </a:extLst>
          </p:cNvPr>
          <p:cNvSpPr>
            <a:spLocks noGrp="1"/>
          </p:cNvSpPr>
          <p:nvPr>
            <p:ph type="title"/>
          </p:nvPr>
        </p:nvSpPr>
        <p:spPr/>
        <p:txBody>
          <a:bodyPr/>
          <a:lstStyle/>
          <a:p>
            <a:r>
              <a:rPr lang="en-US" dirty="0"/>
              <a:t>Evolution of Epoch Bias</a:t>
            </a:r>
          </a:p>
        </p:txBody>
      </p:sp>
      <p:pic>
        <p:nvPicPr>
          <p:cNvPr id="9" name="Picture 8">
            <a:extLst>
              <a:ext uri="{FF2B5EF4-FFF2-40B4-BE49-F238E27FC236}">
                <a16:creationId xmlns:a16="http://schemas.microsoft.com/office/drawing/2014/main" id="{DF233BCD-7A3D-9A36-A243-DF83CA766701}"/>
              </a:ext>
            </a:extLst>
          </p:cNvPr>
          <p:cNvPicPr>
            <a:picLocks noChangeAspect="1"/>
          </p:cNvPicPr>
          <p:nvPr/>
        </p:nvPicPr>
        <p:blipFill>
          <a:blip r:embed="rId2"/>
          <a:stretch>
            <a:fillRect/>
          </a:stretch>
        </p:blipFill>
        <p:spPr>
          <a:xfrm>
            <a:off x="342401" y="1855041"/>
            <a:ext cx="11507197" cy="4328535"/>
          </a:xfrm>
          <a:prstGeom prst="rect">
            <a:avLst/>
          </a:prstGeom>
        </p:spPr>
      </p:pic>
    </p:spTree>
    <p:extLst>
      <p:ext uri="{BB962C8B-B14F-4D97-AF65-F5344CB8AC3E}">
        <p14:creationId xmlns:p14="http://schemas.microsoft.com/office/powerpoint/2010/main" val="2845439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een and yellow square&#10;&#10;Description automatically generated">
            <a:extLst>
              <a:ext uri="{FF2B5EF4-FFF2-40B4-BE49-F238E27FC236}">
                <a16:creationId xmlns:a16="http://schemas.microsoft.com/office/drawing/2014/main" id="{3046CB2F-4024-0896-9328-A51A11C314BD}"/>
              </a:ext>
            </a:extLst>
          </p:cNvPr>
          <p:cNvPicPr>
            <a:picLocks noChangeAspect="1"/>
          </p:cNvPicPr>
          <p:nvPr/>
        </p:nvPicPr>
        <p:blipFill>
          <a:blip r:embed="rId2"/>
          <a:stretch>
            <a:fillRect/>
          </a:stretch>
        </p:blipFill>
        <p:spPr>
          <a:xfrm>
            <a:off x="-520860" y="0"/>
            <a:ext cx="6858000" cy="6858000"/>
          </a:xfrm>
          <a:prstGeom prst="rect">
            <a:avLst/>
          </a:prstGeom>
        </p:spPr>
      </p:pic>
      <p:pic>
        <p:nvPicPr>
          <p:cNvPr id="7" name="Picture 6" descr="A green and blue square&#10;&#10;Description automatically generated">
            <a:extLst>
              <a:ext uri="{FF2B5EF4-FFF2-40B4-BE49-F238E27FC236}">
                <a16:creationId xmlns:a16="http://schemas.microsoft.com/office/drawing/2014/main" id="{7F2D78C9-0A71-B284-AB58-929B49887E71}"/>
              </a:ext>
            </a:extLst>
          </p:cNvPr>
          <p:cNvPicPr>
            <a:picLocks noChangeAspect="1"/>
          </p:cNvPicPr>
          <p:nvPr/>
        </p:nvPicPr>
        <p:blipFill>
          <a:blip r:embed="rId3"/>
          <a:stretch>
            <a:fillRect/>
          </a:stretch>
        </p:blipFill>
        <p:spPr>
          <a:xfrm>
            <a:off x="5714034" y="0"/>
            <a:ext cx="6858000" cy="6858000"/>
          </a:xfrm>
          <a:prstGeom prst="rect">
            <a:avLst/>
          </a:prstGeom>
        </p:spPr>
      </p:pic>
    </p:spTree>
    <p:extLst>
      <p:ext uri="{BB962C8B-B14F-4D97-AF65-F5344CB8AC3E}">
        <p14:creationId xmlns:p14="http://schemas.microsoft.com/office/powerpoint/2010/main" val="1831031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98E24-37F1-3035-FF9D-069316B5988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205D127-97F8-CCC3-170C-77560095B410}"/>
              </a:ext>
            </a:extLst>
          </p:cNvPr>
          <p:cNvSpPr>
            <a:spLocks noGrp="1"/>
          </p:cNvSpPr>
          <p:nvPr>
            <p:ph idx="1"/>
          </p:nvPr>
        </p:nvSpPr>
        <p:spPr/>
        <p:txBody>
          <a:bodyPr/>
          <a:lstStyle/>
          <a:p>
            <a:r>
              <a:rPr lang="en-US" dirty="0"/>
              <a:t>For the diagonal filters, the evolution of the dense layer’s learned weights in similar classes indicates differentiation of similar classes can improve if targetable pixels can be learned.</a:t>
            </a:r>
          </a:p>
          <a:p>
            <a:r>
              <a:rPr lang="en-US" dirty="0"/>
              <a:t>The target pixels are visible as extremely high weights in the model.</a:t>
            </a:r>
          </a:p>
        </p:txBody>
      </p:sp>
    </p:spTree>
    <p:extLst>
      <p:ext uri="{BB962C8B-B14F-4D97-AF65-F5344CB8AC3E}">
        <p14:creationId xmlns:p14="http://schemas.microsoft.com/office/powerpoint/2010/main" val="1279253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97CA6-D433-1B11-B7FF-C036A71E4444}"/>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dirty="0">
                <a:solidFill>
                  <a:srgbClr val="FFFFFF"/>
                </a:solidFill>
              </a:rPr>
              <a:t>Motivation</a:t>
            </a:r>
          </a:p>
        </p:txBody>
      </p:sp>
      <p:sp>
        <p:nvSpPr>
          <p:cNvPr id="5" name="TextBox 4">
            <a:extLst>
              <a:ext uri="{FF2B5EF4-FFF2-40B4-BE49-F238E27FC236}">
                <a16:creationId xmlns:a16="http://schemas.microsoft.com/office/drawing/2014/main" id="{04ED91C9-BFD2-FF57-A21F-BCD69A367FCB}"/>
              </a:ext>
            </a:extLst>
          </p:cNvPr>
          <p:cNvSpPr txBox="1"/>
          <p:nvPr/>
        </p:nvSpPr>
        <p:spPr>
          <a:xfrm>
            <a:off x="4810263" y="649484"/>
            <a:ext cx="6555347" cy="554604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2000" dirty="0"/>
          </a:p>
        </p:txBody>
      </p:sp>
      <p:pic>
        <p:nvPicPr>
          <p:cNvPr id="10" name="Picture 9" descr="A close-up of a document&#10;&#10;Description automatically generated">
            <a:extLst>
              <a:ext uri="{FF2B5EF4-FFF2-40B4-BE49-F238E27FC236}">
                <a16:creationId xmlns:a16="http://schemas.microsoft.com/office/drawing/2014/main" id="{A1EBBDF4-C283-590C-9BBA-325610975289}"/>
              </a:ext>
            </a:extLst>
          </p:cNvPr>
          <p:cNvPicPr>
            <a:picLocks noChangeAspect="1"/>
          </p:cNvPicPr>
          <p:nvPr/>
        </p:nvPicPr>
        <p:blipFill>
          <a:blip r:embed="rId3"/>
          <a:stretch>
            <a:fillRect/>
          </a:stretch>
        </p:blipFill>
        <p:spPr>
          <a:xfrm>
            <a:off x="826394" y="1503165"/>
            <a:ext cx="5618266" cy="2645720"/>
          </a:xfrm>
          <a:prstGeom prst="rect">
            <a:avLst/>
          </a:prstGeom>
        </p:spPr>
      </p:pic>
      <p:sp>
        <p:nvSpPr>
          <p:cNvPr id="3" name="Title 1">
            <a:extLst>
              <a:ext uri="{FF2B5EF4-FFF2-40B4-BE49-F238E27FC236}">
                <a16:creationId xmlns:a16="http://schemas.microsoft.com/office/drawing/2014/main" id="{2BD5B4AD-6135-1318-EB0E-527F93C2E1B3}"/>
              </a:ext>
            </a:extLst>
          </p:cNvPr>
          <p:cNvSpPr txBox="1">
            <a:spLocks/>
          </p:cNvSpPr>
          <p:nvPr/>
        </p:nvSpPr>
        <p:spPr>
          <a:xfrm>
            <a:off x="639976" y="735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Motivation and Background</a:t>
            </a:r>
          </a:p>
        </p:txBody>
      </p:sp>
      <p:pic>
        <p:nvPicPr>
          <p:cNvPr id="14" name="Picture 13" descr="A close-up of a document&#10;&#10;Description automatically generated">
            <a:extLst>
              <a:ext uri="{FF2B5EF4-FFF2-40B4-BE49-F238E27FC236}">
                <a16:creationId xmlns:a16="http://schemas.microsoft.com/office/drawing/2014/main" id="{EF13F5DB-AE86-CC32-651E-8CF80546DA34}"/>
              </a:ext>
            </a:extLst>
          </p:cNvPr>
          <p:cNvPicPr>
            <a:picLocks noChangeAspect="1"/>
          </p:cNvPicPr>
          <p:nvPr/>
        </p:nvPicPr>
        <p:blipFill>
          <a:blip r:embed="rId4"/>
          <a:stretch>
            <a:fillRect/>
          </a:stretch>
        </p:blipFill>
        <p:spPr>
          <a:xfrm>
            <a:off x="5002721" y="3961362"/>
            <a:ext cx="6780159" cy="2692552"/>
          </a:xfrm>
          <a:prstGeom prst="rect">
            <a:avLst/>
          </a:prstGeom>
        </p:spPr>
      </p:pic>
      <p:grpSp>
        <p:nvGrpSpPr>
          <p:cNvPr id="19" name="Group 18">
            <a:extLst>
              <a:ext uri="{FF2B5EF4-FFF2-40B4-BE49-F238E27FC236}">
                <a16:creationId xmlns:a16="http://schemas.microsoft.com/office/drawing/2014/main" id="{44241CC0-2471-8109-3086-FE916B1F19B1}"/>
              </a:ext>
            </a:extLst>
          </p:cNvPr>
          <p:cNvGrpSpPr/>
          <p:nvPr/>
        </p:nvGrpSpPr>
        <p:grpSpPr>
          <a:xfrm>
            <a:off x="639978" y="285936"/>
            <a:ext cx="11250827" cy="933109"/>
            <a:chOff x="639976" y="285932"/>
            <a:chExt cx="11250827" cy="933109"/>
          </a:xfrm>
        </p:grpSpPr>
        <p:pic>
          <p:nvPicPr>
            <p:cNvPr id="4" name="Picture 3" descr="A close-up of blue text&#10;&#10;Description automatically generated">
              <a:extLst>
                <a:ext uri="{FF2B5EF4-FFF2-40B4-BE49-F238E27FC236}">
                  <a16:creationId xmlns:a16="http://schemas.microsoft.com/office/drawing/2014/main" id="{C1512702-BBD4-DEA9-A5E9-8F82925E4CAF}"/>
                </a:ext>
              </a:extLst>
            </p:cNvPr>
            <p:cNvPicPr>
              <a:picLocks noChangeAspect="1"/>
            </p:cNvPicPr>
            <p:nvPr/>
          </p:nvPicPr>
          <p:blipFill rotWithShape="1">
            <a:blip r:embed="rId5"/>
            <a:srcRect r="46174"/>
            <a:stretch/>
          </p:blipFill>
          <p:spPr>
            <a:xfrm>
              <a:off x="10420349" y="285932"/>
              <a:ext cx="1470454" cy="933109"/>
            </a:xfrm>
            <a:prstGeom prst="rect">
              <a:avLst/>
            </a:prstGeom>
          </p:spPr>
        </p:pic>
        <p:cxnSp>
          <p:nvCxnSpPr>
            <p:cNvPr id="18" name="Straight Connector 17">
              <a:extLst>
                <a:ext uri="{FF2B5EF4-FFF2-40B4-BE49-F238E27FC236}">
                  <a16:creationId xmlns:a16="http://schemas.microsoft.com/office/drawing/2014/main" id="{A9E1FA63-E752-771B-5D46-5E51324A797E}"/>
                </a:ext>
              </a:extLst>
            </p:cNvPr>
            <p:cNvCxnSpPr/>
            <p:nvPr/>
          </p:nvCxnSpPr>
          <p:spPr>
            <a:xfrm>
              <a:off x="639976" y="977226"/>
              <a:ext cx="9920700" cy="0"/>
            </a:xfrm>
            <a:prstGeom prst="line">
              <a:avLst/>
            </a:prstGeom>
            <a:ln w="69850">
              <a:solidFill>
                <a:schemeClr val="accent1">
                  <a:lumMod val="75000"/>
                </a:schemeClr>
              </a:solidFill>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11557426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57FE5E-14FB-447B-5BA0-92C3E57C01ED}"/>
              </a:ext>
            </a:extLst>
          </p:cNvPr>
          <p:cNvPicPr>
            <a:picLocks noChangeAspect="1"/>
          </p:cNvPicPr>
          <p:nvPr/>
        </p:nvPicPr>
        <p:blipFill>
          <a:blip r:embed="rId2"/>
          <a:stretch>
            <a:fillRect/>
          </a:stretch>
        </p:blipFill>
        <p:spPr>
          <a:xfrm>
            <a:off x="596052" y="138433"/>
            <a:ext cx="10999895" cy="6581133"/>
          </a:xfrm>
          <a:prstGeom prst="rect">
            <a:avLst/>
          </a:prstGeom>
        </p:spPr>
      </p:pic>
    </p:spTree>
    <p:extLst>
      <p:ext uri="{BB962C8B-B14F-4D97-AF65-F5344CB8AC3E}">
        <p14:creationId xmlns:p14="http://schemas.microsoft.com/office/powerpoint/2010/main" val="91283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934C6824-F73E-5542-AA23-F18F018CC318}"/>
              </a:ext>
            </a:extLst>
          </p:cNvPr>
          <p:cNvGraphicFramePr>
            <a:graphicFrameLocks/>
          </p:cNvGraphicFramePr>
          <p:nvPr>
            <p:extLst>
              <p:ext uri="{D42A27DB-BD31-4B8C-83A1-F6EECF244321}">
                <p14:modId xmlns:p14="http://schemas.microsoft.com/office/powerpoint/2010/main" val="3444609250"/>
              </p:ext>
            </p:extLst>
          </p:nvPr>
        </p:nvGraphicFramePr>
        <p:xfrm>
          <a:off x="601884" y="184785"/>
          <a:ext cx="10880202" cy="648843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599077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A3E73-6609-BFCA-41D0-CDC3B8197D92}"/>
              </a:ext>
            </a:extLst>
          </p:cNvPr>
          <p:cNvSpPr>
            <a:spLocks noGrp="1"/>
          </p:cNvSpPr>
          <p:nvPr>
            <p:ph type="title"/>
          </p:nvPr>
        </p:nvSpPr>
        <p:spPr/>
        <p:txBody>
          <a:bodyPr/>
          <a:lstStyle/>
          <a:p>
            <a:r>
              <a:rPr lang="en-US" dirty="0"/>
              <a:t>Fashion 2CNOT (3,2) (0,1) Accuracy 0.8458</a:t>
            </a:r>
          </a:p>
        </p:txBody>
      </p:sp>
      <p:pic>
        <p:nvPicPr>
          <p:cNvPr id="7" name="Picture 6">
            <a:extLst>
              <a:ext uri="{FF2B5EF4-FFF2-40B4-BE49-F238E27FC236}">
                <a16:creationId xmlns:a16="http://schemas.microsoft.com/office/drawing/2014/main" id="{7C40BAEE-384E-19FC-41DF-81A405772A6F}"/>
              </a:ext>
            </a:extLst>
          </p:cNvPr>
          <p:cNvPicPr>
            <a:picLocks noChangeAspect="1"/>
          </p:cNvPicPr>
          <p:nvPr/>
        </p:nvPicPr>
        <p:blipFill>
          <a:blip r:embed="rId2"/>
          <a:stretch>
            <a:fillRect/>
          </a:stretch>
        </p:blipFill>
        <p:spPr>
          <a:xfrm>
            <a:off x="1602611" y="1227881"/>
            <a:ext cx="8986777" cy="8986777"/>
          </a:xfrm>
          <a:prstGeom prst="rect">
            <a:avLst/>
          </a:prstGeom>
        </p:spPr>
      </p:pic>
    </p:spTree>
    <p:extLst>
      <p:ext uri="{BB962C8B-B14F-4D97-AF65-F5344CB8AC3E}">
        <p14:creationId xmlns:p14="http://schemas.microsoft.com/office/powerpoint/2010/main" val="27244038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D648EBC0-0F23-5279-A087-88E24505AA3F}"/>
              </a:ext>
            </a:extLst>
          </p:cNvPr>
          <p:cNvGraphicFramePr>
            <a:graphicFrameLocks/>
          </p:cNvGraphicFramePr>
          <p:nvPr>
            <p:extLst>
              <p:ext uri="{D42A27DB-BD31-4B8C-83A1-F6EECF244321}">
                <p14:modId xmlns:p14="http://schemas.microsoft.com/office/powerpoint/2010/main" val="511706953"/>
              </p:ext>
            </p:extLst>
          </p:nvPr>
        </p:nvGraphicFramePr>
        <p:xfrm>
          <a:off x="814086" y="0"/>
          <a:ext cx="10563828" cy="658599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762895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D63EA-3B00-1268-DF6C-42EE3F7836FB}"/>
              </a:ext>
            </a:extLst>
          </p:cNvPr>
          <p:cNvSpPr>
            <a:spLocks noGrp="1"/>
          </p:cNvSpPr>
          <p:nvPr>
            <p:ph type="title"/>
          </p:nvPr>
        </p:nvSpPr>
        <p:spPr/>
        <p:txBody>
          <a:bodyPr/>
          <a:lstStyle/>
          <a:p>
            <a:r>
              <a:rPr lang="en-US" dirty="0"/>
              <a:t>3 CNOT (3,2)(0,1)(0,2)</a:t>
            </a:r>
          </a:p>
        </p:txBody>
      </p:sp>
      <p:pic>
        <p:nvPicPr>
          <p:cNvPr id="5" name="Picture 4">
            <a:extLst>
              <a:ext uri="{FF2B5EF4-FFF2-40B4-BE49-F238E27FC236}">
                <a16:creationId xmlns:a16="http://schemas.microsoft.com/office/drawing/2014/main" id="{BD568A99-F031-32E9-6FAE-E3F6D731ED99}"/>
              </a:ext>
            </a:extLst>
          </p:cNvPr>
          <p:cNvPicPr>
            <a:picLocks noChangeAspect="1"/>
          </p:cNvPicPr>
          <p:nvPr/>
        </p:nvPicPr>
        <p:blipFill>
          <a:blip r:embed="rId2"/>
          <a:stretch>
            <a:fillRect/>
          </a:stretch>
        </p:blipFill>
        <p:spPr>
          <a:xfrm>
            <a:off x="2992779" y="1522312"/>
            <a:ext cx="6206441" cy="5172034"/>
          </a:xfrm>
          <a:prstGeom prst="rect">
            <a:avLst/>
          </a:prstGeom>
        </p:spPr>
      </p:pic>
    </p:spTree>
    <p:extLst>
      <p:ext uri="{BB962C8B-B14F-4D97-AF65-F5344CB8AC3E}">
        <p14:creationId xmlns:p14="http://schemas.microsoft.com/office/powerpoint/2010/main" val="2389523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A1FF0-C3CC-AD9E-A166-316A38CE4F1D}"/>
              </a:ext>
            </a:extLst>
          </p:cNvPr>
          <p:cNvSpPr>
            <a:spLocks noGrp="1"/>
          </p:cNvSpPr>
          <p:nvPr>
            <p:ph type="title"/>
          </p:nvPr>
        </p:nvSpPr>
        <p:spPr/>
        <p:txBody>
          <a:bodyPr/>
          <a:lstStyle/>
          <a:p>
            <a:r>
              <a:rPr lang="en-US" dirty="0"/>
              <a:t>Fashion 3 CNOT Accuracy 0.8509</a:t>
            </a:r>
          </a:p>
        </p:txBody>
      </p:sp>
      <p:pic>
        <p:nvPicPr>
          <p:cNvPr id="5" name="Picture 4">
            <a:extLst>
              <a:ext uri="{FF2B5EF4-FFF2-40B4-BE49-F238E27FC236}">
                <a16:creationId xmlns:a16="http://schemas.microsoft.com/office/drawing/2014/main" id="{4330C6CC-E7EF-3598-52D8-4894C0AEA0BE}"/>
              </a:ext>
            </a:extLst>
          </p:cNvPr>
          <p:cNvPicPr>
            <a:picLocks noChangeAspect="1"/>
          </p:cNvPicPr>
          <p:nvPr/>
        </p:nvPicPr>
        <p:blipFill>
          <a:blip r:embed="rId2"/>
          <a:stretch>
            <a:fillRect/>
          </a:stretch>
        </p:blipFill>
        <p:spPr>
          <a:xfrm>
            <a:off x="1616839" y="1281234"/>
            <a:ext cx="8958322" cy="8958322"/>
          </a:xfrm>
          <a:prstGeom prst="rect">
            <a:avLst/>
          </a:prstGeom>
        </p:spPr>
      </p:pic>
    </p:spTree>
    <p:extLst>
      <p:ext uri="{BB962C8B-B14F-4D97-AF65-F5344CB8AC3E}">
        <p14:creationId xmlns:p14="http://schemas.microsoft.com/office/powerpoint/2010/main" val="17527769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9C5D-D1EA-C0A8-AE6A-252B6E4DCDC2}"/>
              </a:ext>
            </a:extLst>
          </p:cNvPr>
          <p:cNvSpPr>
            <a:spLocks noGrp="1"/>
          </p:cNvSpPr>
          <p:nvPr>
            <p:ph type="title"/>
          </p:nvPr>
        </p:nvSpPr>
        <p:spPr/>
        <p:txBody>
          <a:bodyPr/>
          <a:lstStyle/>
          <a:p>
            <a:r>
              <a:rPr lang="en-US" dirty="0"/>
              <a:t>Random Layers with Seeds 29 and 17</a:t>
            </a:r>
          </a:p>
        </p:txBody>
      </p:sp>
      <p:pic>
        <p:nvPicPr>
          <p:cNvPr id="5" name="Picture 4">
            <a:extLst>
              <a:ext uri="{FF2B5EF4-FFF2-40B4-BE49-F238E27FC236}">
                <a16:creationId xmlns:a16="http://schemas.microsoft.com/office/drawing/2014/main" id="{C422B7CA-A670-BAD5-26CC-855772CC03A4}"/>
              </a:ext>
            </a:extLst>
          </p:cNvPr>
          <p:cNvPicPr>
            <a:picLocks noChangeAspect="1"/>
          </p:cNvPicPr>
          <p:nvPr/>
        </p:nvPicPr>
        <p:blipFill>
          <a:blip r:embed="rId2"/>
          <a:stretch>
            <a:fillRect/>
          </a:stretch>
        </p:blipFill>
        <p:spPr>
          <a:xfrm>
            <a:off x="-925975" y="2232145"/>
            <a:ext cx="14362253" cy="2393709"/>
          </a:xfrm>
          <a:prstGeom prst="rect">
            <a:avLst/>
          </a:prstGeom>
        </p:spPr>
      </p:pic>
    </p:spTree>
    <p:extLst>
      <p:ext uri="{BB962C8B-B14F-4D97-AF65-F5344CB8AC3E}">
        <p14:creationId xmlns:p14="http://schemas.microsoft.com/office/powerpoint/2010/main" val="31812316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CE577-FD2E-76BA-872A-8D9753E1F565}"/>
              </a:ext>
            </a:extLst>
          </p:cNvPr>
          <p:cNvSpPr>
            <a:spLocks noGrp="1"/>
          </p:cNvSpPr>
          <p:nvPr>
            <p:ph type="title"/>
          </p:nvPr>
        </p:nvSpPr>
        <p:spPr/>
        <p:txBody>
          <a:bodyPr/>
          <a:lstStyle/>
          <a:p>
            <a:r>
              <a:rPr lang="en-US" dirty="0"/>
              <a:t>Fashion Random layers Accuracy 0.8539</a:t>
            </a:r>
          </a:p>
        </p:txBody>
      </p:sp>
      <p:pic>
        <p:nvPicPr>
          <p:cNvPr id="5" name="Content Placeholder 4">
            <a:extLst>
              <a:ext uri="{FF2B5EF4-FFF2-40B4-BE49-F238E27FC236}">
                <a16:creationId xmlns:a16="http://schemas.microsoft.com/office/drawing/2014/main" id="{AA96ACF1-339C-8F06-950F-2DAEF01201E5}"/>
              </a:ext>
            </a:extLst>
          </p:cNvPr>
          <p:cNvPicPr>
            <a:picLocks noGrp="1" noChangeAspect="1"/>
          </p:cNvPicPr>
          <p:nvPr>
            <p:ph idx="1"/>
          </p:nvPr>
        </p:nvPicPr>
        <p:blipFill>
          <a:blip r:embed="rId2"/>
          <a:stretch>
            <a:fillRect/>
          </a:stretch>
        </p:blipFill>
        <p:spPr>
          <a:xfrm>
            <a:off x="1647257" y="1273216"/>
            <a:ext cx="8897486" cy="8897486"/>
          </a:xfrm>
        </p:spPr>
      </p:pic>
    </p:spTree>
    <p:extLst>
      <p:ext uri="{BB962C8B-B14F-4D97-AF65-F5344CB8AC3E}">
        <p14:creationId xmlns:p14="http://schemas.microsoft.com/office/powerpoint/2010/main" val="36909870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6F056-39ED-DD8D-CF27-A4068E3754D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DA46036-1B0F-D736-69B2-4150F0ECF99B}"/>
              </a:ext>
            </a:extLst>
          </p:cNvPr>
          <p:cNvSpPr>
            <a:spLocks noGrp="1"/>
          </p:cNvSpPr>
          <p:nvPr>
            <p:ph idx="1"/>
          </p:nvPr>
        </p:nvSpPr>
        <p:spPr/>
        <p:txBody>
          <a:bodyPr/>
          <a:lstStyle/>
          <a:p>
            <a:r>
              <a:rPr lang="en-US" dirty="0"/>
              <a:t>On the fashion dataset with a 2x2 kernel the improved accuracy seems to include a mesh pattern</a:t>
            </a:r>
          </a:p>
          <a:p>
            <a:r>
              <a:rPr lang="en-US" dirty="0"/>
              <a:t>The improvement in accuracy is minimal compared to the unfiltered accuracy of 0.8409</a:t>
            </a:r>
          </a:p>
          <a:p>
            <a:r>
              <a:rPr lang="en-US" dirty="0"/>
              <a:t>Over thousands of variations of the 2x2 kernel, accuracy never exceeds 0.86</a:t>
            </a:r>
          </a:p>
        </p:txBody>
      </p:sp>
    </p:spTree>
    <p:extLst>
      <p:ext uri="{BB962C8B-B14F-4D97-AF65-F5344CB8AC3E}">
        <p14:creationId xmlns:p14="http://schemas.microsoft.com/office/powerpoint/2010/main" val="1896097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a diagram&#10;&#10;Description automatically generated">
            <a:extLst>
              <a:ext uri="{FF2B5EF4-FFF2-40B4-BE49-F238E27FC236}">
                <a16:creationId xmlns:a16="http://schemas.microsoft.com/office/drawing/2014/main" id="{5804FC43-5CE3-9CB0-7BE0-D19CA3D38E0E}"/>
              </a:ext>
            </a:extLst>
          </p:cNvPr>
          <p:cNvPicPr>
            <a:picLocks noChangeAspect="1"/>
          </p:cNvPicPr>
          <p:nvPr/>
        </p:nvPicPr>
        <p:blipFill rotWithShape="1">
          <a:blip r:embed="rId3"/>
          <a:srcRect t="3764" b="19924"/>
          <a:stretch/>
        </p:blipFill>
        <p:spPr>
          <a:xfrm>
            <a:off x="1659299" y="1799344"/>
            <a:ext cx="9496279" cy="3259319"/>
          </a:xfrm>
          <a:prstGeom prst="rect">
            <a:avLst/>
          </a:prstGeom>
        </p:spPr>
      </p:pic>
      <p:sp>
        <p:nvSpPr>
          <p:cNvPr id="7" name="TextBox 6">
            <a:extLst>
              <a:ext uri="{FF2B5EF4-FFF2-40B4-BE49-F238E27FC236}">
                <a16:creationId xmlns:a16="http://schemas.microsoft.com/office/drawing/2014/main" id="{CB48C6AE-0866-8026-420C-A51CCE6E4499}"/>
              </a:ext>
            </a:extLst>
          </p:cNvPr>
          <p:cNvSpPr txBox="1"/>
          <p:nvPr/>
        </p:nvSpPr>
        <p:spPr>
          <a:xfrm>
            <a:off x="498882" y="5167311"/>
            <a:ext cx="11146272" cy="1200329"/>
          </a:xfrm>
          <a:prstGeom prst="rect">
            <a:avLst/>
          </a:prstGeom>
          <a:noFill/>
        </p:spPr>
        <p:txBody>
          <a:bodyPr wrap="square" rtlCol="0">
            <a:spAutoFit/>
          </a:bodyPr>
          <a:lstStyle/>
          <a:p>
            <a:r>
              <a:rPr lang="en-US" sz="2400" dirty="0"/>
              <a:t>Diagram of the Filter implementation. In our study we are further investigating the implications of overlapping pixels during the embedding and also increasing the Kernel size from 2x2 to 3x3.</a:t>
            </a:r>
          </a:p>
        </p:txBody>
      </p:sp>
      <p:sp>
        <p:nvSpPr>
          <p:cNvPr id="10" name="Title 1">
            <a:extLst>
              <a:ext uri="{FF2B5EF4-FFF2-40B4-BE49-F238E27FC236}">
                <a16:creationId xmlns:a16="http://schemas.microsoft.com/office/drawing/2014/main" id="{26E23CBC-0AD1-65EC-1782-9568E8F60BD7}"/>
              </a:ext>
            </a:extLst>
          </p:cNvPr>
          <p:cNvSpPr txBox="1">
            <a:spLocks/>
          </p:cNvSpPr>
          <p:nvPr/>
        </p:nvSpPr>
        <p:spPr>
          <a:xfrm>
            <a:off x="639976" y="735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Motivation and Background</a:t>
            </a:r>
          </a:p>
        </p:txBody>
      </p:sp>
      <p:grpSp>
        <p:nvGrpSpPr>
          <p:cNvPr id="11" name="Group 10">
            <a:extLst>
              <a:ext uri="{FF2B5EF4-FFF2-40B4-BE49-F238E27FC236}">
                <a16:creationId xmlns:a16="http://schemas.microsoft.com/office/drawing/2014/main" id="{E6581985-A43E-0425-1CFF-973784E3C59E}"/>
              </a:ext>
            </a:extLst>
          </p:cNvPr>
          <p:cNvGrpSpPr/>
          <p:nvPr/>
        </p:nvGrpSpPr>
        <p:grpSpPr>
          <a:xfrm>
            <a:off x="639978" y="285936"/>
            <a:ext cx="11250827" cy="933109"/>
            <a:chOff x="639976" y="285932"/>
            <a:chExt cx="11250827" cy="933109"/>
          </a:xfrm>
        </p:grpSpPr>
        <p:pic>
          <p:nvPicPr>
            <p:cNvPr id="12" name="Picture 11" descr="A close-up of blue text&#10;&#10;Description automatically generated">
              <a:extLst>
                <a:ext uri="{FF2B5EF4-FFF2-40B4-BE49-F238E27FC236}">
                  <a16:creationId xmlns:a16="http://schemas.microsoft.com/office/drawing/2014/main" id="{A88AB79D-2502-4A25-F76A-CB262CDD66B5}"/>
                </a:ext>
              </a:extLst>
            </p:cNvPr>
            <p:cNvPicPr>
              <a:picLocks noChangeAspect="1"/>
            </p:cNvPicPr>
            <p:nvPr/>
          </p:nvPicPr>
          <p:blipFill rotWithShape="1">
            <a:blip r:embed="rId4"/>
            <a:srcRect r="46174"/>
            <a:stretch/>
          </p:blipFill>
          <p:spPr>
            <a:xfrm>
              <a:off x="10420349" y="285932"/>
              <a:ext cx="1470454" cy="933109"/>
            </a:xfrm>
            <a:prstGeom prst="rect">
              <a:avLst/>
            </a:prstGeom>
          </p:spPr>
        </p:pic>
        <p:cxnSp>
          <p:nvCxnSpPr>
            <p:cNvPr id="13" name="Straight Connector 12">
              <a:extLst>
                <a:ext uri="{FF2B5EF4-FFF2-40B4-BE49-F238E27FC236}">
                  <a16:creationId xmlns:a16="http://schemas.microsoft.com/office/drawing/2014/main" id="{8E97A13B-8611-FA16-482E-8BDECEF03990}"/>
                </a:ext>
              </a:extLst>
            </p:cNvPr>
            <p:cNvCxnSpPr/>
            <p:nvPr/>
          </p:nvCxnSpPr>
          <p:spPr>
            <a:xfrm>
              <a:off x="639976" y="977226"/>
              <a:ext cx="9920700" cy="0"/>
            </a:xfrm>
            <a:prstGeom prst="line">
              <a:avLst/>
            </a:prstGeom>
            <a:ln w="69850">
              <a:solidFill>
                <a:schemeClr val="accent1">
                  <a:lumMod val="75000"/>
                </a:schemeClr>
              </a:solidFill>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1439397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video game&#10;&#10;Description automatically generated">
            <a:extLst>
              <a:ext uri="{FF2B5EF4-FFF2-40B4-BE49-F238E27FC236}">
                <a16:creationId xmlns:a16="http://schemas.microsoft.com/office/drawing/2014/main" id="{DF3645AD-1AD4-7D66-2732-5BE3FD190E1E}"/>
              </a:ext>
            </a:extLst>
          </p:cNvPr>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1673545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97CA6-D433-1B11-B7FF-C036A71E4444}"/>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dirty="0">
                <a:solidFill>
                  <a:srgbClr val="FFFFFF"/>
                </a:solidFill>
              </a:rPr>
              <a:t>Motivation</a:t>
            </a:r>
          </a:p>
        </p:txBody>
      </p:sp>
      <p:pic>
        <p:nvPicPr>
          <p:cNvPr id="6" name="Picture 5" descr="A diagram of a computer&#10;&#10;Description automatically generated">
            <a:extLst>
              <a:ext uri="{FF2B5EF4-FFF2-40B4-BE49-F238E27FC236}">
                <a16:creationId xmlns:a16="http://schemas.microsoft.com/office/drawing/2014/main" id="{E3D58831-4D49-5497-B895-CEA4A674DFB3}"/>
              </a:ext>
            </a:extLst>
          </p:cNvPr>
          <p:cNvPicPr>
            <a:picLocks noChangeAspect="1"/>
          </p:cNvPicPr>
          <p:nvPr/>
        </p:nvPicPr>
        <p:blipFill>
          <a:blip r:embed="rId3"/>
          <a:stretch>
            <a:fillRect/>
          </a:stretch>
        </p:blipFill>
        <p:spPr>
          <a:xfrm>
            <a:off x="694765" y="1923302"/>
            <a:ext cx="5626100" cy="4102100"/>
          </a:xfrm>
          <a:prstGeom prst="rect">
            <a:avLst/>
          </a:prstGeom>
        </p:spPr>
      </p:pic>
      <p:sp>
        <p:nvSpPr>
          <p:cNvPr id="14" name="TextBox 13">
            <a:extLst>
              <a:ext uri="{FF2B5EF4-FFF2-40B4-BE49-F238E27FC236}">
                <a16:creationId xmlns:a16="http://schemas.microsoft.com/office/drawing/2014/main" id="{896B8727-34AC-156F-7764-2E46E4FBE99B}"/>
              </a:ext>
            </a:extLst>
          </p:cNvPr>
          <p:cNvSpPr txBox="1"/>
          <p:nvPr/>
        </p:nvSpPr>
        <p:spPr>
          <a:xfrm>
            <a:off x="6548912" y="2763107"/>
            <a:ext cx="4837919" cy="1815882"/>
          </a:xfrm>
          <a:prstGeom prst="rect">
            <a:avLst/>
          </a:prstGeom>
          <a:noFill/>
        </p:spPr>
        <p:txBody>
          <a:bodyPr wrap="square" rtlCol="0">
            <a:spAutoFit/>
          </a:bodyPr>
          <a:lstStyle/>
          <a:p>
            <a:r>
              <a:rPr lang="en-US" sz="2800" dirty="0"/>
              <a:t>Quantum circuit using Rx gates to encode the classical pixel information and 2 CNOTs gate to entangle the wires. </a:t>
            </a:r>
          </a:p>
        </p:txBody>
      </p:sp>
      <p:sp>
        <p:nvSpPr>
          <p:cNvPr id="16" name="Title 1">
            <a:extLst>
              <a:ext uri="{FF2B5EF4-FFF2-40B4-BE49-F238E27FC236}">
                <a16:creationId xmlns:a16="http://schemas.microsoft.com/office/drawing/2014/main" id="{F27D7712-06E9-3754-4467-BBC95A2FBDE7}"/>
              </a:ext>
            </a:extLst>
          </p:cNvPr>
          <p:cNvSpPr txBox="1">
            <a:spLocks/>
          </p:cNvSpPr>
          <p:nvPr/>
        </p:nvSpPr>
        <p:spPr>
          <a:xfrm>
            <a:off x="639976" y="735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Motivation and Background</a:t>
            </a:r>
          </a:p>
        </p:txBody>
      </p:sp>
      <p:grpSp>
        <p:nvGrpSpPr>
          <p:cNvPr id="18" name="Group 17">
            <a:extLst>
              <a:ext uri="{FF2B5EF4-FFF2-40B4-BE49-F238E27FC236}">
                <a16:creationId xmlns:a16="http://schemas.microsoft.com/office/drawing/2014/main" id="{E258EC4C-0778-2BEC-35CA-704E1B2EBFA1}"/>
              </a:ext>
            </a:extLst>
          </p:cNvPr>
          <p:cNvGrpSpPr/>
          <p:nvPr/>
        </p:nvGrpSpPr>
        <p:grpSpPr>
          <a:xfrm>
            <a:off x="639978" y="285936"/>
            <a:ext cx="11250827" cy="933109"/>
            <a:chOff x="639976" y="285932"/>
            <a:chExt cx="11250827" cy="933109"/>
          </a:xfrm>
        </p:grpSpPr>
        <p:pic>
          <p:nvPicPr>
            <p:cNvPr id="19" name="Picture 18" descr="A close-up of blue text&#10;&#10;Description automatically generated">
              <a:extLst>
                <a:ext uri="{FF2B5EF4-FFF2-40B4-BE49-F238E27FC236}">
                  <a16:creationId xmlns:a16="http://schemas.microsoft.com/office/drawing/2014/main" id="{4F33F82B-AE10-5164-F6DB-B29A74656C25}"/>
                </a:ext>
              </a:extLst>
            </p:cNvPr>
            <p:cNvPicPr>
              <a:picLocks noChangeAspect="1"/>
            </p:cNvPicPr>
            <p:nvPr/>
          </p:nvPicPr>
          <p:blipFill rotWithShape="1">
            <a:blip r:embed="rId4"/>
            <a:srcRect r="46174"/>
            <a:stretch/>
          </p:blipFill>
          <p:spPr>
            <a:xfrm>
              <a:off x="10420349" y="285932"/>
              <a:ext cx="1470454" cy="933109"/>
            </a:xfrm>
            <a:prstGeom prst="rect">
              <a:avLst/>
            </a:prstGeom>
          </p:spPr>
        </p:pic>
        <p:cxnSp>
          <p:nvCxnSpPr>
            <p:cNvPr id="20" name="Straight Connector 19">
              <a:extLst>
                <a:ext uri="{FF2B5EF4-FFF2-40B4-BE49-F238E27FC236}">
                  <a16:creationId xmlns:a16="http://schemas.microsoft.com/office/drawing/2014/main" id="{3887B181-37B2-9171-C0E5-7303C7075880}"/>
                </a:ext>
              </a:extLst>
            </p:cNvPr>
            <p:cNvCxnSpPr/>
            <p:nvPr/>
          </p:nvCxnSpPr>
          <p:spPr>
            <a:xfrm>
              <a:off x="639976" y="977226"/>
              <a:ext cx="9920700" cy="0"/>
            </a:xfrm>
            <a:prstGeom prst="line">
              <a:avLst/>
            </a:prstGeom>
            <a:ln w="69850">
              <a:solidFill>
                <a:schemeClr val="accent1">
                  <a:lumMod val="75000"/>
                </a:schemeClr>
              </a:solidFill>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1124076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788241-B796-6F60-6755-135B18958CC7}"/>
              </a:ext>
            </a:extLst>
          </p:cNvPr>
          <p:cNvSpPr txBox="1"/>
          <p:nvPr/>
        </p:nvSpPr>
        <p:spPr>
          <a:xfrm>
            <a:off x="782952" y="1874728"/>
            <a:ext cx="3069399" cy="2677656"/>
          </a:xfrm>
          <a:prstGeom prst="rect">
            <a:avLst/>
          </a:prstGeom>
          <a:noFill/>
        </p:spPr>
        <p:txBody>
          <a:bodyPr wrap="square" rtlCol="0">
            <a:spAutoFit/>
          </a:bodyPr>
          <a:lstStyle/>
          <a:p>
            <a:r>
              <a:rPr lang="en-US" sz="2800" dirty="0"/>
              <a:t>The article reports that the accuracy presents a dependency on the CNOTs arrangements:</a:t>
            </a:r>
          </a:p>
        </p:txBody>
      </p:sp>
      <p:pic>
        <p:nvPicPr>
          <p:cNvPr id="7" name="Picture 6" descr="A graph of blue bars&#10;&#10;Description automatically generated">
            <a:extLst>
              <a:ext uri="{FF2B5EF4-FFF2-40B4-BE49-F238E27FC236}">
                <a16:creationId xmlns:a16="http://schemas.microsoft.com/office/drawing/2014/main" id="{C175B536-CFE0-B433-0F9D-B6BEA9E1D8D8}"/>
              </a:ext>
            </a:extLst>
          </p:cNvPr>
          <p:cNvPicPr>
            <a:picLocks noChangeAspect="1"/>
          </p:cNvPicPr>
          <p:nvPr/>
        </p:nvPicPr>
        <p:blipFill>
          <a:blip r:embed="rId3"/>
          <a:stretch>
            <a:fillRect/>
          </a:stretch>
        </p:blipFill>
        <p:spPr>
          <a:xfrm>
            <a:off x="3852351" y="1526990"/>
            <a:ext cx="7772400" cy="5045078"/>
          </a:xfrm>
          <a:prstGeom prst="rect">
            <a:avLst/>
          </a:prstGeom>
        </p:spPr>
      </p:pic>
      <p:sp>
        <p:nvSpPr>
          <p:cNvPr id="10" name="Title 1">
            <a:extLst>
              <a:ext uri="{FF2B5EF4-FFF2-40B4-BE49-F238E27FC236}">
                <a16:creationId xmlns:a16="http://schemas.microsoft.com/office/drawing/2014/main" id="{7C7B4805-EA89-B445-F40A-3A4405CC7BD2}"/>
              </a:ext>
            </a:extLst>
          </p:cNvPr>
          <p:cNvSpPr txBox="1">
            <a:spLocks/>
          </p:cNvSpPr>
          <p:nvPr/>
        </p:nvSpPr>
        <p:spPr>
          <a:xfrm>
            <a:off x="639976" y="735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Motivation and Background</a:t>
            </a:r>
          </a:p>
        </p:txBody>
      </p:sp>
      <p:grpSp>
        <p:nvGrpSpPr>
          <p:cNvPr id="11" name="Group 10">
            <a:extLst>
              <a:ext uri="{FF2B5EF4-FFF2-40B4-BE49-F238E27FC236}">
                <a16:creationId xmlns:a16="http://schemas.microsoft.com/office/drawing/2014/main" id="{4317B5EF-9B31-FA34-3E83-26A0A12F4418}"/>
              </a:ext>
            </a:extLst>
          </p:cNvPr>
          <p:cNvGrpSpPr/>
          <p:nvPr/>
        </p:nvGrpSpPr>
        <p:grpSpPr>
          <a:xfrm>
            <a:off x="639978" y="285936"/>
            <a:ext cx="11250827" cy="933109"/>
            <a:chOff x="639976" y="285932"/>
            <a:chExt cx="11250827" cy="933109"/>
          </a:xfrm>
        </p:grpSpPr>
        <p:pic>
          <p:nvPicPr>
            <p:cNvPr id="12" name="Picture 11" descr="A close-up of blue text&#10;&#10;Description automatically generated">
              <a:extLst>
                <a:ext uri="{FF2B5EF4-FFF2-40B4-BE49-F238E27FC236}">
                  <a16:creationId xmlns:a16="http://schemas.microsoft.com/office/drawing/2014/main" id="{CEFDB7CD-B498-8716-B067-3880D02917A4}"/>
                </a:ext>
              </a:extLst>
            </p:cNvPr>
            <p:cNvPicPr>
              <a:picLocks noChangeAspect="1"/>
            </p:cNvPicPr>
            <p:nvPr/>
          </p:nvPicPr>
          <p:blipFill rotWithShape="1">
            <a:blip r:embed="rId4"/>
            <a:srcRect r="46174"/>
            <a:stretch/>
          </p:blipFill>
          <p:spPr>
            <a:xfrm>
              <a:off x="10420349" y="285932"/>
              <a:ext cx="1470454" cy="933109"/>
            </a:xfrm>
            <a:prstGeom prst="rect">
              <a:avLst/>
            </a:prstGeom>
          </p:spPr>
        </p:pic>
        <p:cxnSp>
          <p:nvCxnSpPr>
            <p:cNvPr id="13" name="Straight Connector 12">
              <a:extLst>
                <a:ext uri="{FF2B5EF4-FFF2-40B4-BE49-F238E27FC236}">
                  <a16:creationId xmlns:a16="http://schemas.microsoft.com/office/drawing/2014/main" id="{A0D3C29A-782F-114E-BE3A-DFFE8D999C8B}"/>
                </a:ext>
              </a:extLst>
            </p:cNvPr>
            <p:cNvCxnSpPr/>
            <p:nvPr/>
          </p:nvCxnSpPr>
          <p:spPr>
            <a:xfrm>
              <a:off x="639976" y="977226"/>
              <a:ext cx="9920700" cy="0"/>
            </a:xfrm>
            <a:prstGeom prst="line">
              <a:avLst/>
            </a:prstGeom>
            <a:ln w="69850">
              <a:solidFill>
                <a:schemeClr val="accent1">
                  <a:lumMod val="75000"/>
                </a:schemeClr>
              </a:solidFill>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2004964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C7B4805-EA89-B445-F40A-3A4405CC7BD2}"/>
              </a:ext>
            </a:extLst>
          </p:cNvPr>
          <p:cNvSpPr txBox="1">
            <a:spLocks/>
          </p:cNvSpPr>
          <p:nvPr/>
        </p:nvSpPr>
        <p:spPr>
          <a:xfrm>
            <a:off x="639976" y="735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Preliminary results</a:t>
            </a:r>
          </a:p>
        </p:txBody>
      </p:sp>
      <p:pic>
        <p:nvPicPr>
          <p:cNvPr id="11" name="Picture 10" descr="A screenshot of a computer generated image&#10;&#10;Description automatically generated">
            <a:extLst>
              <a:ext uri="{FF2B5EF4-FFF2-40B4-BE49-F238E27FC236}">
                <a16:creationId xmlns:a16="http://schemas.microsoft.com/office/drawing/2014/main" id="{D7EB90B8-CCB2-81EF-9381-940268C25484}"/>
              </a:ext>
            </a:extLst>
          </p:cNvPr>
          <p:cNvPicPr>
            <a:picLocks noChangeAspect="1"/>
          </p:cNvPicPr>
          <p:nvPr/>
        </p:nvPicPr>
        <p:blipFill>
          <a:blip r:embed="rId3"/>
          <a:stretch>
            <a:fillRect/>
          </a:stretch>
        </p:blipFill>
        <p:spPr>
          <a:xfrm>
            <a:off x="3383176" y="1130226"/>
            <a:ext cx="7772400" cy="5613864"/>
          </a:xfrm>
          <a:prstGeom prst="rect">
            <a:avLst/>
          </a:prstGeom>
        </p:spPr>
      </p:pic>
      <p:sp>
        <p:nvSpPr>
          <p:cNvPr id="12" name="TextBox 11">
            <a:extLst>
              <a:ext uri="{FF2B5EF4-FFF2-40B4-BE49-F238E27FC236}">
                <a16:creationId xmlns:a16="http://schemas.microsoft.com/office/drawing/2014/main" id="{B7C5FBFE-6631-BDA5-CF4B-5755CA38ED7C}"/>
              </a:ext>
            </a:extLst>
          </p:cNvPr>
          <p:cNvSpPr txBox="1"/>
          <p:nvPr/>
        </p:nvSpPr>
        <p:spPr>
          <a:xfrm>
            <a:off x="313777" y="1978735"/>
            <a:ext cx="3069399" cy="3108543"/>
          </a:xfrm>
          <a:prstGeom prst="rect">
            <a:avLst/>
          </a:prstGeom>
          <a:noFill/>
        </p:spPr>
        <p:txBody>
          <a:bodyPr wrap="square" rtlCol="0">
            <a:spAutoFit/>
          </a:bodyPr>
          <a:lstStyle/>
          <a:p>
            <a:r>
              <a:rPr lang="en-US" sz="2800" dirty="0"/>
              <a:t>Output for four channels, comparing 2 CNOTs, quantum inspired and Quantum Random Circuit</a:t>
            </a:r>
          </a:p>
        </p:txBody>
      </p:sp>
      <p:grpSp>
        <p:nvGrpSpPr>
          <p:cNvPr id="13" name="Group 12">
            <a:extLst>
              <a:ext uri="{FF2B5EF4-FFF2-40B4-BE49-F238E27FC236}">
                <a16:creationId xmlns:a16="http://schemas.microsoft.com/office/drawing/2014/main" id="{DDE8E8F5-932A-214F-C198-25155E5D6678}"/>
              </a:ext>
            </a:extLst>
          </p:cNvPr>
          <p:cNvGrpSpPr/>
          <p:nvPr/>
        </p:nvGrpSpPr>
        <p:grpSpPr>
          <a:xfrm>
            <a:off x="639978" y="285936"/>
            <a:ext cx="11250827" cy="933109"/>
            <a:chOff x="639976" y="285932"/>
            <a:chExt cx="11250827" cy="933109"/>
          </a:xfrm>
        </p:grpSpPr>
        <p:pic>
          <p:nvPicPr>
            <p:cNvPr id="14" name="Picture 13" descr="A close-up of blue text&#10;&#10;Description automatically generated">
              <a:extLst>
                <a:ext uri="{FF2B5EF4-FFF2-40B4-BE49-F238E27FC236}">
                  <a16:creationId xmlns:a16="http://schemas.microsoft.com/office/drawing/2014/main" id="{4D0F6EDB-0C67-7869-D6AB-068ED1214231}"/>
                </a:ext>
              </a:extLst>
            </p:cNvPr>
            <p:cNvPicPr>
              <a:picLocks noChangeAspect="1"/>
            </p:cNvPicPr>
            <p:nvPr/>
          </p:nvPicPr>
          <p:blipFill rotWithShape="1">
            <a:blip r:embed="rId4"/>
            <a:srcRect r="46174"/>
            <a:stretch/>
          </p:blipFill>
          <p:spPr>
            <a:xfrm>
              <a:off x="10420349" y="285932"/>
              <a:ext cx="1470454" cy="933109"/>
            </a:xfrm>
            <a:prstGeom prst="rect">
              <a:avLst/>
            </a:prstGeom>
          </p:spPr>
        </p:pic>
        <p:cxnSp>
          <p:nvCxnSpPr>
            <p:cNvPr id="15" name="Straight Connector 14">
              <a:extLst>
                <a:ext uri="{FF2B5EF4-FFF2-40B4-BE49-F238E27FC236}">
                  <a16:creationId xmlns:a16="http://schemas.microsoft.com/office/drawing/2014/main" id="{FEA6DC6C-D5B3-F45D-533A-8236E3F23CA0}"/>
                </a:ext>
              </a:extLst>
            </p:cNvPr>
            <p:cNvCxnSpPr/>
            <p:nvPr/>
          </p:nvCxnSpPr>
          <p:spPr>
            <a:xfrm>
              <a:off x="639976" y="977226"/>
              <a:ext cx="9920700" cy="0"/>
            </a:xfrm>
            <a:prstGeom prst="line">
              <a:avLst/>
            </a:prstGeom>
            <a:ln w="69850">
              <a:solidFill>
                <a:schemeClr val="accent1">
                  <a:lumMod val="75000"/>
                </a:schemeClr>
              </a:solidFill>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1028796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C7B4805-EA89-B445-F40A-3A4405CC7BD2}"/>
              </a:ext>
            </a:extLst>
          </p:cNvPr>
          <p:cNvSpPr txBox="1">
            <a:spLocks/>
          </p:cNvSpPr>
          <p:nvPr/>
        </p:nvSpPr>
        <p:spPr>
          <a:xfrm>
            <a:off x="639976" y="735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Preliminary results</a:t>
            </a:r>
          </a:p>
        </p:txBody>
      </p:sp>
      <p:pic>
        <p:nvPicPr>
          <p:cNvPr id="5" name="Picture 4" descr="A graph of different colored lines&#10;&#10;Description automatically generated with medium confidence">
            <a:extLst>
              <a:ext uri="{FF2B5EF4-FFF2-40B4-BE49-F238E27FC236}">
                <a16:creationId xmlns:a16="http://schemas.microsoft.com/office/drawing/2014/main" id="{EEE87033-27EB-277E-7A6F-22E24A31C4D8}"/>
              </a:ext>
            </a:extLst>
          </p:cNvPr>
          <p:cNvPicPr>
            <a:picLocks noChangeAspect="1"/>
          </p:cNvPicPr>
          <p:nvPr/>
        </p:nvPicPr>
        <p:blipFill rotWithShape="1">
          <a:blip r:embed="rId3"/>
          <a:srcRect l="1194" r="1672" b="50000"/>
          <a:stretch/>
        </p:blipFill>
        <p:spPr>
          <a:xfrm>
            <a:off x="3852355" y="1092429"/>
            <a:ext cx="7303225" cy="5651665"/>
          </a:xfrm>
          <a:prstGeom prst="rect">
            <a:avLst/>
          </a:prstGeom>
        </p:spPr>
      </p:pic>
      <p:sp>
        <p:nvSpPr>
          <p:cNvPr id="2" name="TextBox 1">
            <a:extLst>
              <a:ext uri="{FF2B5EF4-FFF2-40B4-BE49-F238E27FC236}">
                <a16:creationId xmlns:a16="http://schemas.microsoft.com/office/drawing/2014/main" id="{72D0B5E1-D6E0-6776-F012-1D4665AB1D10}"/>
              </a:ext>
            </a:extLst>
          </p:cNvPr>
          <p:cNvSpPr txBox="1"/>
          <p:nvPr/>
        </p:nvSpPr>
        <p:spPr>
          <a:xfrm>
            <a:off x="782952" y="1874728"/>
            <a:ext cx="3069399" cy="2677656"/>
          </a:xfrm>
          <a:prstGeom prst="rect">
            <a:avLst/>
          </a:prstGeom>
          <a:noFill/>
        </p:spPr>
        <p:txBody>
          <a:bodyPr wrap="square" rtlCol="0">
            <a:spAutoFit/>
          </a:bodyPr>
          <a:lstStyle/>
          <a:p>
            <a:r>
              <a:rPr lang="en-US" sz="2800" dirty="0"/>
              <a:t>The article reports that the accuracy presents a dependency on the CNOTs arrangements:</a:t>
            </a:r>
          </a:p>
        </p:txBody>
      </p:sp>
      <p:grpSp>
        <p:nvGrpSpPr>
          <p:cNvPr id="3" name="Group 2">
            <a:extLst>
              <a:ext uri="{FF2B5EF4-FFF2-40B4-BE49-F238E27FC236}">
                <a16:creationId xmlns:a16="http://schemas.microsoft.com/office/drawing/2014/main" id="{085A7426-D939-3B7E-E825-EA65A6DCE364}"/>
              </a:ext>
            </a:extLst>
          </p:cNvPr>
          <p:cNvGrpSpPr/>
          <p:nvPr/>
        </p:nvGrpSpPr>
        <p:grpSpPr>
          <a:xfrm>
            <a:off x="639978" y="295363"/>
            <a:ext cx="11250827" cy="933109"/>
            <a:chOff x="639976" y="285932"/>
            <a:chExt cx="11250827" cy="933109"/>
          </a:xfrm>
        </p:grpSpPr>
        <p:pic>
          <p:nvPicPr>
            <p:cNvPr id="6" name="Picture 5" descr="A close-up of blue text&#10;&#10;Description automatically generated">
              <a:extLst>
                <a:ext uri="{FF2B5EF4-FFF2-40B4-BE49-F238E27FC236}">
                  <a16:creationId xmlns:a16="http://schemas.microsoft.com/office/drawing/2014/main" id="{49DDEC9C-FF9C-8A3B-06CF-3E661933F7C2}"/>
                </a:ext>
              </a:extLst>
            </p:cNvPr>
            <p:cNvPicPr>
              <a:picLocks noChangeAspect="1"/>
            </p:cNvPicPr>
            <p:nvPr/>
          </p:nvPicPr>
          <p:blipFill rotWithShape="1">
            <a:blip r:embed="rId4"/>
            <a:srcRect r="46174"/>
            <a:stretch/>
          </p:blipFill>
          <p:spPr>
            <a:xfrm>
              <a:off x="10420349" y="285932"/>
              <a:ext cx="1470454" cy="933109"/>
            </a:xfrm>
            <a:prstGeom prst="rect">
              <a:avLst/>
            </a:prstGeom>
          </p:spPr>
        </p:pic>
        <p:cxnSp>
          <p:nvCxnSpPr>
            <p:cNvPr id="7" name="Straight Connector 6">
              <a:extLst>
                <a:ext uri="{FF2B5EF4-FFF2-40B4-BE49-F238E27FC236}">
                  <a16:creationId xmlns:a16="http://schemas.microsoft.com/office/drawing/2014/main" id="{9FD200BF-71F1-562D-FF8B-798BAB122425}"/>
                </a:ext>
              </a:extLst>
            </p:cNvPr>
            <p:cNvCxnSpPr/>
            <p:nvPr/>
          </p:nvCxnSpPr>
          <p:spPr>
            <a:xfrm>
              <a:off x="639976" y="977226"/>
              <a:ext cx="9920700" cy="0"/>
            </a:xfrm>
            <a:prstGeom prst="line">
              <a:avLst/>
            </a:prstGeom>
            <a:ln w="69850">
              <a:solidFill>
                <a:schemeClr val="accent1">
                  <a:lumMod val="75000"/>
                </a:schemeClr>
              </a:solidFill>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2364712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C7B4805-EA89-B445-F40A-3A4405CC7BD2}"/>
              </a:ext>
            </a:extLst>
          </p:cNvPr>
          <p:cNvSpPr txBox="1">
            <a:spLocks/>
          </p:cNvSpPr>
          <p:nvPr/>
        </p:nvSpPr>
        <p:spPr>
          <a:xfrm>
            <a:off x="639976" y="735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Preliminary results</a:t>
            </a:r>
          </a:p>
        </p:txBody>
      </p:sp>
      <p:sp>
        <p:nvSpPr>
          <p:cNvPr id="2" name="TextBox 1">
            <a:extLst>
              <a:ext uri="{FF2B5EF4-FFF2-40B4-BE49-F238E27FC236}">
                <a16:creationId xmlns:a16="http://schemas.microsoft.com/office/drawing/2014/main" id="{72D0B5E1-D6E0-6776-F012-1D4665AB1D10}"/>
              </a:ext>
            </a:extLst>
          </p:cNvPr>
          <p:cNvSpPr txBox="1"/>
          <p:nvPr/>
        </p:nvSpPr>
        <p:spPr>
          <a:xfrm>
            <a:off x="782952" y="1874728"/>
            <a:ext cx="3069399" cy="1384995"/>
          </a:xfrm>
          <a:prstGeom prst="rect">
            <a:avLst/>
          </a:prstGeom>
          <a:noFill/>
        </p:spPr>
        <p:txBody>
          <a:bodyPr wrap="square" rtlCol="0">
            <a:spAutoFit/>
          </a:bodyPr>
          <a:lstStyle/>
          <a:p>
            <a:r>
              <a:rPr lang="en-US" sz="2800" dirty="0"/>
              <a:t>Checking accuracy using a bigger kernel</a:t>
            </a:r>
          </a:p>
        </p:txBody>
      </p:sp>
      <p:pic>
        <p:nvPicPr>
          <p:cNvPr id="6" name="Picture 5" descr="A screenshot of a graph&#10;&#10;Description automatically generated">
            <a:extLst>
              <a:ext uri="{FF2B5EF4-FFF2-40B4-BE49-F238E27FC236}">
                <a16:creationId xmlns:a16="http://schemas.microsoft.com/office/drawing/2014/main" id="{0D421F1F-4AA8-E211-97BF-1301B3AC2B95}"/>
              </a:ext>
            </a:extLst>
          </p:cNvPr>
          <p:cNvPicPr>
            <a:picLocks noChangeAspect="1"/>
          </p:cNvPicPr>
          <p:nvPr/>
        </p:nvPicPr>
        <p:blipFill rotWithShape="1">
          <a:blip r:embed="rId3"/>
          <a:srcRect l="2106" t="949" r="1534" b="50000"/>
          <a:stretch/>
        </p:blipFill>
        <p:spPr>
          <a:xfrm>
            <a:off x="3606427" y="1116106"/>
            <a:ext cx="7549153" cy="5741894"/>
          </a:xfrm>
          <a:prstGeom prst="rect">
            <a:avLst/>
          </a:prstGeom>
        </p:spPr>
      </p:pic>
      <p:grpSp>
        <p:nvGrpSpPr>
          <p:cNvPr id="7" name="Group 6">
            <a:extLst>
              <a:ext uri="{FF2B5EF4-FFF2-40B4-BE49-F238E27FC236}">
                <a16:creationId xmlns:a16="http://schemas.microsoft.com/office/drawing/2014/main" id="{4ADA7ECF-98CA-BB93-6A94-4BF4E991AFCF}"/>
              </a:ext>
            </a:extLst>
          </p:cNvPr>
          <p:cNvGrpSpPr/>
          <p:nvPr/>
        </p:nvGrpSpPr>
        <p:grpSpPr>
          <a:xfrm>
            <a:off x="639978" y="295363"/>
            <a:ext cx="11250827" cy="933109"/>
            <a:chOff x="639976" y="285932"/>
            <a:chExt cx="11250827" cy="933109"/>
          </a:xfrm>
        </p:grpSpPr>
        <p:pic>
          <p:nvPicPr>
            <p:cNvPr id="8" name="Picture 7" descr="A close-up of blue text&#10;&#10;Description automatically generated">
              <a:extLst>
                <a:ext uri="{FF2B5EF4-FFF2-40B4-BE49-F238E27FC236}">
                  <a16:creationId xmlns:a16="http://schemas.microsoft.com/office/drawing/2014/main" id="{166BB611-A438-C689-B350-6232677489C9}"/>
                </a:ext>
              </a:extLst>
            </p:cNvPr>
            <p:cNvPicPr>
              <a:picLocks noChangeAspect="1"/>
            </p:cNvPicPr>
            <p:nvPr/>
          </p:nvPicPr>
          <p:blipFill rotWithShape="1">
            <a:blip r:embed="rId4"/>
            <a:srcRect r="46174"/>
            <a:stretch/>
          </p:blipFill>
          <p:spPr>
            <a:xfrm>
              <a:off x="10420349" y="285932"/>
              <a:ext cx="1470454" cy="933109"/>
            </a:xfrm>
            <a:prstGeom prst="rect">
              <a:avLst/>
            </a:prstGeom>
          </p:spPr>
        </p:pic>
        <p:cxnSp>
          <p:nvCxnSpPr>
            <p:cNvPr id="9" name="Straight Connector 8">
              <a:extLst>
                <a:ext uri="{FF2B5EF4-FFF2-40B4-BE49-F238E27FC236}">
                  <a16:creationId xmlns:a16="http://schemas.microsoft.com/office/drawing/2014/main" id="{1519673E-87A8-DC73-4E27-752BC1DFEA53}"/>
                </a:ext>
              </a:extLst>
            </p:cNvPr>
            <p:cNvCxnSpPr/>
            <p:nvPr/>
          </p:nvCxnSpPr>
          <p:spPr>
            <a:xfrm>
              <a:off x="639976" y="977226"/>
              <a:ext cx="9920700" cy="0"/>
            </a:xfrm>
            <a:prstGeom prst="line">
              <a:avLst/>
            </a:prstGeom>
            <a:ln w="69850">
              <a:solidFill>
                <a:schemeClr val="accent1">
                  <a:lumMod val="75000"/>
                </a:schemeClr>
              </a:solidFill>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14852869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8FA74B113A9EF4E83B1962B6F495F2D" ma:contentTypeVersion="6" ma:contentTypeDescription="Create a new document." ma:contentTypeScope="" ma:versionID="a994345dffe5911d518d0f0758e4c3f7">
  <xsd:schema xmlns:xsd="http://www.w3.org/2001/XMLSchema" xmlns:xs="http://www.w3.org/2001/XMLSchema" xmlns:p="http://schemas.microsoft.com/office/2006/metadata/properties" xmlns:ns2="7672c8d1-5b62-4933-a14c-a14e4536e958" xmlns:ns3="b234e6b0-97bf-4144-abc7-a5d9c2c33111" targetNamespace="http://schemas.microsoft.com/office/2006/metadata/properties" ma:root="true" ma:fieldsID="a90c0e223382cd88df65bf6f3aaa2d64" ns2:_="" ns3:_="">
    <xsd:import namespace="7672c8d1-5b62-4933-a14c-a14e4536e958"/>
    <xsd:import namespace="b234e6b0-97bf-4144-abc7-a5d9c2c33111"/>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72c8d1-5b62-4933-a14c-a14e4536e9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234e6b0-97bf-4144-abc7-a5d9c2c3311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99FE718-236F-4D65-A40F-7385F56090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672c8d1-5b62-4933-a14c-a14e4536e958"/>
    <ds:schemaRef ds:uri="b234e6b0-97bf-4144-abc7-a5d9c2c3311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31A102A-D898-4141-9648-EB73086DC05F}">
  <ds:schemaRefs>
    <ds:schemaRef ds:uri="http://schemas.microsoft.com/sharepoint/v3/contenttype/forms"/>
  </ds:schemaRefs>
</ds:datastoreItem>
</file>

<file path=customXml/itemProps3.xml><?xml version="1.0" encoding="utf-8"?>
<ds:datastoreItem xmlns:ds="http://schemas.openxmlformats.org/officeDocument/2006/customXml" ds:itemID="{C3D837D5-883F-468A-98D9-65CD4D5B875B}">
  <ds:schemaRefs>
    <ds:schemaRef ds:uri="http://purl.org/dc/terms/"/>
    <ds:schemaRef ds:uri="http://www.w3.org/XML/1998/namespace"/>
    <ds:schemaRef ds:uri="http://purl.org/dc/dcmitype/"/>
    <ds:schemaRef ds:uri="b234e6b0-97bf-4144-abc7-a5d9c2c33111"/>
    <ds:schemaRef ds:uri="http://schemas.microsoft.com/office/2006/documentManagement/types"/>
    <ds:schemaRef ds:uri="http://purl.org/dc/elements/1.1/"/>
    <ds:schemaRef ds:uri="7672c8d1-5b62-4933-a14c-a14e4536e958"/>
    <ds:schemaRef ds:uri="http://schemas.microsoft.com/office/2006/metadata/properties"/>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1175</TotalTime>
  <Words>383</Words>
  <Application>Microsoft Office PowerPoint</Application>
  <PresentationFormat>Widescreen</PresentationFormat>
  <Paragraphs>48</Paragraphs>
  <Slides>28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Office Theme</vt:lpstr>
      <vt:lpstr>PowerPoint Presentation</vt:lpstr>
      <vt:lpstr>Motivation</vt:lpstr>
      <vt:lpstr>PowerPoint Presentation</vt:lpstr>
      <vt:lpstr>PowerPoint Presentation</vt:lpstr>
      <vt:lpstr>Motivation</vt:lpstr>
      <vt:lpstr>PowerPoint Presentation</vt:lpstr>
      <vt:lpstr>PowerPoint Presentation</vt:lpstr>
      <vt:lpstr>PowerPoint Presentation</vt:lpstr>
      <vt:lpstr>PowerPoint Presentation</vt:lpstr>
      <vt:lpstr>PowerPoint Presentation</vt:lpstr>
      <vt:lpstr>Evolution of Epoch Bias</vt:lpstr>
      <vt:lpstr>PowerPoint Presentation</vt:lpstr>
      <vt:lpstr>PowerPoint Presentation</vt:lpstr>
      <vt:lpstr>PowerPoint Presentation</vt:lpstr>
      <vt:lpstr>MNIST (2,1) (0,3) Accuracy 0.9535</vt:lpstr>
      <vt:lpstr>PowerPoint Presentation</vt:lpstr>
      <vt:lpstr>Evolution of Epoch Bias</vt:lpstr>
      <vt:lpstr>PowerPoint Presentation</vt:lpstr>
      <vt:lpstr>PowerPoint Presentation</vt:lpstr>
      <vt:lpstr>PowerPoint Presentation</vt:lpstr>
      <vt:lpstr>PowerPoint Presentation</vt:lpstr>
      <vt:lpstr>Fashion 2CNOT (3,2) (0,1) Accuracy 0.8458</vt:lpstr>
      <vt:lpstr>PowerPoint Presentation</vt:lpstr>
      <vt:lpstr>3 CNOT (3,2)(0,1)(0,2)</vt:lpstr>
      <vt:lpstr>Fashion 3 CNOT Accuracy 0.8509</vt:lpstr>
      <vt:lpstr>Random Layers with Seeds 29 and 17</vt:lpstr>
      <vt:lpstr>Fashion Random layers Accuracy 0.8539</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Carlos.Noschang Kuhn</dc:creator>
  <cp:lastModifiedBy>Brian Recktenwall-Calvet</cp:lastModifiedBy>
  <cp:revision>110</cp:revision>
  <dcterms:created xsi:type="dcterms:W3CDTF">2024-03-13T02:10:13Z</dcterms:created>
  <dcterms:modified xsi:type="dcterms:W3CDTF">2024-08-11T13:10:44Z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f6fef03-d487-4433-8e43-6b81c0a1b7be_Enabled">
    <vt:lpwstr>true</vt:lpwstr>
  </property>
  <property fmtid="{D5CDD505-2E9C-101B-9397-08002B2CF9AE}" pid="3" name="MSIP_Label_bf6fef03-d487-4433-8e43-6b81c0a1b7be_SetDate">
    <vt:lpwstr>2024-03-13T03:02:13Z</vt:lpwstr>
  </property>
  <property fmtid="{D5CDD505-2E9C-101B-9397-08002B2CF9AE}" pid="4" name="MSIP_Label_bf6fef03-d487-4433-8e43-6b81c0a1b7be_Method">
    <vt:lpwstr>Privileged</vt:lpwstr>
  </property>
  <property fmtid="{D5CDD505-2E9C-101B-9397-08002B2CF9AE}" pid="5" name="MSIP_Label_bf6fef03-d487-4433-8e43-6b81c0a1b7be_Name">
    <vt:lpwstr>Unclassified</vt:lpwstr>
  </property>
  <property fmtid="{D5CDD505-2E9C-101B-9397-08002B2CF9AE}" pid="6" name="MSIP_Label_bf6fef03-d487-4433-8e43-6b81c0a1b7be_SiteId">
    <vt:lpwstr>1daf5147-a543-4707-a2fb-2acf0b2a3936</vt:lpwstr>
  </property>
  <property fmtid="{D5CDD505-2E9C-101B-9397-08002B2CF9AE}" pid="7" name="MSIP_Label_bf6fef03-d487-4433-8e43-6b81c0a1b7be_ActionId">
    <vt:lpwstr>acd66c1d-397f-4206-a091-7fd3e7bfa5c3</vt:lpwstr>
  </property>
  <property fmtid="{D5CDD505-2E9C-101B-9397-08002B2CF9AE}" pid="8" name="MSIP_Label_bf6fef03-d487-4433-8e43-6b81c0a1b7be_ContentBits">
    <vt:lpwstr>0</vt:lpwstr>
  </property>
  <property fmtid="{D5CDD505-2E9C-101B-9397-08002B2CF9AE}" pid="9" name="ContentTypeId">
    <vt:lpwstr>0x01010078FA74B113A9EF4E83B1962B6F495F2D</vt:lpwstr>
  </property>
</Properties>
</file>